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BD99A8-7794-4593-816D-6D61FF2D7399}" type="datetimeFigureOut">
              <a:rPr lang="tr-TR" smtClean="0"/>
              <a:t>19.10.2017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814664-466E-4EAA-A60D-7D7841FB07FE}" type="slidenum">
              <a:rPr lang="tr-TR" smtClean="0"/>
              <a:t>‹#›</a:t>
            </a:fld>
            <a:endParaRPr lang="tr-TR"/>
          </a:p>
        </p:txBody>
      </p:sp>
    </p:spTree>
    <p:extLst>
      <p:ext uri="{BB962C8B-B14F-4D97-AF65-F5344CB8AC3E}">
        <p14:creationId xmlns:p14="http://schemas.microsoft.com/office/powerpoint/2010/main" val="1372735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814664-466E-4EAA-A60D-7D7841FB07FE}" type="slidenum">
              <a:rPr lang="tr-TR" smtClean="0"/>
              <a:t>20</a:t>
            </a:fld>
            <a:endParaRPr lang="tr-TR"/>
          </a:p>
        </p:txBody>
      </p:sp>
    </p:spTree>
    <p:extLst>
      <p:ext uri="{BB962C8B-B14F-4D97-AF65-F5344CB8AC3E}">
        <p14:creationId xmlns:p14="http://schemas.microsoft.com/office/powerpoint/2010/main" val="1107926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tr-TR" smtClean="0"/>
              <a:t>Asıl başlık stili için tıklatın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CCDAD3E0-18FC-4164-A337-1AF5C0872605}" type="datetime1">
              <a:rPr lang="en-US" smtClean="0"/>
              <a:t>10/19/2017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D789410-C079-44EE-98C3-5B0F2675E210}" type="datetime1">
              <a:rPr lang="en-US" smtClean="0"/>
              <a:t>10/19/2017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6592A29-1691-4D74-A859-5DE1998CA0A6}" type="datetime1">
              <a:rPr lang="en-US" smtClean="0"/>
              <a:t>10/19/2017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AB8ECCE-17B1-4453-9843-3319E68DC3D4}" type="datetime1">
              <a:rPr lang="en-US" smtClean="0"/>
              <a:t>10/19/2017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7921291-DFA0-4FAE-837D-80F5E5F48713}" type="datetime1">
              <a:rPr lang="en-US" smtClean="0"/>
              <a:t>10/19/2017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tr-TR" smtClean="0"/>
              <a:t>Asıl metin stillerini düzenlemek için tıklatın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tr-TR" smtClean="0"/>
              <a:t>Asıl metin stillerini düzenlemek için tıklatın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BC43574D-2AE6-4964-B552-1C90ABF47072}" type="datetime1">
              <a:rPr lang="en-US" smtClean="0"/>
              <a:t>10/19/2017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CB318B70-1634-4960-92FB-21753123809F}" type="datetime1">
              <a:rPr lang="en-US" smtClean="0"/>
              <a:t>10/19/2017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0A2ED93-9258-4EC8-BB6A-AA5F498A95F9}" type="datetime1">
              <a:rPr lang="en-US" smtClean="0"/>
              <a:t>10/19/2017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0C5683D-9A26-483C-A309-65A4A2E8051D}" type="datetime1">
              <a:rPr lang="en-US" smtClean="0"/>
              <a:t>10/19/2017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74934F7-3038-4049-A48C-A0FCA241419A}" type="datetime1">
              <a:rPr lang="en-US" smtClean="0"/>
              <a:t>10/19/2017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tr-TR" smtClean="0"/>
              <a:t>Asıl başlık stili için tıklatın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90066DD-158F-4DE8-A864-1E8D40CFF737}" type="datetime1">
              <a:rPr lang="en-US" smtClean="0"/>
              <a:t>10/19/2017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CB3496B-FEFA-4929-A341-63FC8DDBB634}" type="datetime1">
              <a:rPr lang="en-US" smtClean="0"/>
              <a:t>10/19/2017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20000" y="2505075"/>
            <a:ext cx="50252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tr-TR" smtClean="0"/>
              <a:t>Asıl metin stillerini düzenlemek için tıklatın</a:t>
            </a:r>
          </a:p>
        </p:txBody>
      </p:sp>
      <p:sp>
        <p:nvSpPr>
          <p:cNvPr id="6" name="Content Placeholder 5"/>
          <p:cNvSpPr>
            <a:spLocks noGrp="1"/>
          </p:cNvSpPr>
          <p:nvPr>
            <p:ph sz="quarter" idx="4"/>
          </p:nvPr>
        </p:nvSpPr>
        <p:spPr>
          <a:xfrm>
            <a:off x="6319840" y="2505075"/>
            <a:ext cx="503554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951BD36-FB40-4F28-A3A2-776644CE4F6E}" type="datetime1">
              <a:rPr lang="en-US" smtClean="0"/>
              <a:t>10/19/2017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FBDFDE3-967D-4A3D-BE28-B68320CFF07A}" type="datetime1">
              <a:rPr lang="en-US" smtClean="0"/>
              <a:t>10/19/2017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EB981-9ABA-463D-9A84-2588FD71C210}" type="datetime1">
              <a:rPr lang="en-US" smtClean="0"/>
              <a:t>10/19/2017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FBA807B-CE4D-422B-AC58-6B1A14FAF57A}" type="datetime1">
              <a:rPr lang="en-US" smtClean="0"/>
              <a:t>10/19/2017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EB8A864-8154-404E-BF6A-AB9212EF30F5}" type="datetime1">
              <a:rPr lang="en-US" smtClean="0"/>
              <a:t>10/19/2017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BF9829D-839F-4C46-BB86-8E4C5E6E1877}" type="datetime1">
              <a:rPr lang="en-US" smtClean="0"/>
              <a:t>10/19/2017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826246" y="2829313"/>
            <a:ext cx="6418745" cy="1077218"/>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2">
            <a:schemeClr val="accent6"/>
          </a:fillRef>
          <a:effectRef idx="1">
            <a:schemeClr val="accent6"/>
          </a:effectRef>
          <a:fontRef idx="minor">
            <a:schemeClr val="dk1"/>
          </a:fontRef>
        </p:style>
        <p:txBody>
          <a:bodyPr wrap="none" lIns="91440" tIns="45720" rIns="91440" bIns="45720">
            <a:spAutoFit/>
          </a:bodyPr>
          <a:lstStyle/>
          <a:p>
            <a:pPr algn="ctr"/>
            <a:r>
              <a:rPr lang="tr-TR" sz="3200" b="1" dirty="0" smtClean="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TÜBİTAK 4006 BİLİM FUARLARI</a:t>
            </a:r>
          </a:p>
          <a:p>
            <a:pPr algn="ctr"/>
            <a:r>
              <a:rPr lang="tr-TR" sz="3200" b="1" dirty="0" smtClean="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PROJE ÖRNEKLERİ</a:t>
            </a:r>
            <a:endParaRPr lang="tr-TR" sz="3200" b="1" dirty="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5" name="Veri Yer Tutucusu 4"/>
          <p:cNvSpPr>
            <a:spLocks noGrp="1"/>
          </p:cNvSpPr>
          <p:nvPr>
            <p:ph type="dt" sz="half" idx="10"/>
          </p:nvPr>
        </p:nvSpPr>
        <p:spPr/>
        <p:txBody>
          <a:bodyPr/>
          <a:lstStyle/>
          <a:p>
            <a:fld id="{5519729B-141F-489F-8E62-A75CEA58B31C}" type="datetime1">
              <a:rPr lang="en-US" smtClean="0"/>
              <a:t>10/19/2017</a:t>
            </a:fld>
            <a:endParaRPr lang="en-US" dirty="0"/>
          </a:p>
        </p:txBody>
      </p:sp>
      <p:sp>
        <p:nvSpPr>
          <p:cNvPr id="6" name="Slayt Numarası Yer Tutucusu 5"/>
          <p:cNvSpPr>
            <a:spLocks noGrp="1"/>
          </p:cNvSpPr>
          <p:nvPr>
            <p:ph type="sldNum" sz="quarter" idx="12"/>
          </p:nvPr>
        </p:nvSpPr>
        <p:spPr/>
        <p:txBody>
          <a:bodyPr/>
          <a:lstStyle/>
          <a:p>
            <a:fld id="{6D22F896-40B5-4ADD-8801-0D06FADFA095}" type="slidenum">
              <a:rPr lang="en-US" smtClean="0"/>
              <a:t>1</a:t>
            </a:fld>
            <a:endParaRPr lang="en-US" dirty="0"/>
          </a:p>
        </p:txBody>
      </p:sp>
      <p:grpSp>
        <p:nvGrpSpPr>
          <p:cNvPr id="7" name="Grup 6"/>
          <p:cNvGrpSpPr/>
          <p:nvPr/>
        </p:nvGrpSpPr>
        <p:grpSpPr>
          <a:xfrm>
            <a:off x="355121" y="215662"/>
            <a:ext cx="1854679" cy="1748148"/>
            <a:chOff x="8065698" y="558302"/>
            <a:chExt cx="1854679" cy="1748148"/>
          </a:xfrm>
        </p:grpSpPr>
        <p:sp>
          <p:nvSpPr>
            <p:cNvPr id="8" name="Dikdörtgen 7"/>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9"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2"/>
              <a:ext cx="1778479" cy="174814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897995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66181" y="2170367"/>
            <a:ext cx="8321615" cy="3139321"/>
          </a:xfrm>
          <a:prstGeom prst="rect">
            <a:avLst/>
          </a:prstGeom>
        </p:spPr>
        <p:txBody>
          <a:bodyPr wrap="square">
            <a:spAutoFit/>
          </a:bodyPr>
          <a:lstStyle/>
          <a:p>
            <a:pPr algn="ctr"/>
            <a:r>
              <a:rPr lang="tr-TR" b="1" dirty="0" smtClean="0">
                <a:solidFill>
                  <a:schemeClr val="accent6"/>
                </a:solidFill>
                <a:latin typeface="Calibri" panose="020F0502020204030204" pitchFamily="34" charset="0"/>
                <a:cs typeface="Calibri" panose="020F0502020204030204" pitchFamily="34" charset="0"/>
              </a:rPr>
              <a:t>PROJE ADI: SES </a:t>
            </a:r>
            <a:r>
              <a:rPr lang="tr-TR" b="1" dirty="0">
                <a:solidFill>
                  <a:schemeClr val="accent6"/>
                </a:solidFill>
                <a:latin typeface="Calibri" panose="020F0502020204030204" pitchFamily="34" charset="0"/>
                <a:cs typeface="Calibri" panose="020F0502020204030204" pitchFamily="34" charset="0"/>
              </a:rPr>
              <a:t>TELLERİ VE ENSTRUMANLAR </a:t>
            </a:r>
            <a:endParaRPr lang="tr-TR" b="1" dirty="0" smtClean="0">
              <a:solidFill>
                <a:schemeClr val="accent6"/>
              </a:solidFill>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latin typeface="Calibri" panose="020F0502020204030204" pitchFamily="34" charset="0"/>
                <a:cs typeface="Calibri" panose="020F0502020204030204" pitchFamily="34" charset="0"/>
              </a:rPr>
              <a:t>AMAÇ: Bu projedeki amaç, insanda bulunan ses telleri ve enstrüman telleri arasındaki farklılıkları incelemektir.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ÖZET: </a:t>
            </a:r>
            <a:r>
              <a:rPr lang="tr-TR" b="1" dirty="0">
                <a:latin typeface="Calibri" panose="020F0502020204030204" pitchFamily="34" charset="0"/>
                <a:cs typeface="Calibri" panose="020F0502020204030204" pitchFamily="34" charset="0"/>
              </a:rPr>
              <a:t>Bu projede insan ses tellerinin özellikleri incelenecek ve çalgı aleti telleri ile olan farklılıkların ve benzerliklerin sebebi araştırılacaktır.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ARAŞTIRMA YÖNTEMİ: </a:t>
            </a:r>
            <a:r>
              <a:rPr lang="tr-TR" b="1" dirty="0">
                <a:latin typeface="Calibri" panose="020F0502020204030204" pitchFamily="34" charset="0"/>
                <a:cs typeface="Calibri" panose="020F0502020204030204" pitchFamily="34" charset="0"/>
              </a:rPr>
              <a:t>Bu projede, insan ses tellerinin özellikleri ve çalgı aleti telleri ile olan farklılıklarını ve benzerliklerini konu edinen </a:t>
            </a:r>
            <a:r>
              <a:rPr lang="tr-TR" b="1" dirty="0" smtClean="0">
                <a:latin typeface="Calibri" panose="020F0502020204030204" pitchFamily="34" charset="0"/>
                <a:cs typeface="Calibri" panose="020F0502020204030204" pitchFamily="34" charset="0"/>
              </a:rPr>
              <a:t>alan yazın </a:t>
            </a:r>
            <a:r>
              <a:rPr lang="tr-TR" b="1" dirty="0">
                <a:latin typeface="Calibri" panose="020F0502020204030204" pitchFamily="34" charset="0"/>
                <a:cs typeface="Calibri" panose="020F0502020204030204" pitchFamily="34" charset="0"/>
              </a:rPr>
              <a:t>taraması </a:t>
            </a:r>
            <a:r>
              <a:rPr lang="tr-TR" b="1" dirty="0" smtClean="0">
                <a:latin typeface="Calibri" panose="020F0502020204030204" pitchFamily="34" charset="0"/>
                <a:cs typeface="Calibri" panose="020F0502020204030204" pitchFamily="34" charset="0"/>
              </a:rPr>
              <a:t>yapılarak ortaya konulacaktır.  </a:t>
            </a:r>
            <a:endParaRPr lang="tr-TR" b="1" dirty="0">
              <a:latin typeface="Calibri" panose="020F0502020204030204" pitchFamily="34" charset="0"/>
              <a:cs typeface="Calibri" panose="020F0502020204030204" pitchFamily="34" charset="0"/>
            </a:endParaRPr>
          </a:p>
        </p:txBody>
      </p:sp>
      <p:sp>
        <p:nvSpPr>
          <p:cNvPr id="3" name="Dikdörtgen 2"/>
          <p:cNvSpPr/>
          <p:nvPr/>
        </p:nvSpPr>
        <p:spPr>
          <a:xfrm>
            <a:off x="5297282" y="948755"/>
            <a:ext cx="1197764" cy="523220"/>
          </a:xfrm>
          <a:prstGeom prst="rect">
            <a:avLst/>
          </a:prstGeom>
          <a:noFill/>
        </p:spPr>
        <p:txBody>
          <a:bodyPr wrap="none" lIns="91440" tIns="45720" rIns="91440" bIns="45720">
            <a:spAutoFit/>
          </a:bodyPr>
          <a:lstStyle/>
          <a:p>
            <a:pPr algn="ctr"/>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MÜZİK</a:t>
            </a:r>
            <a:endParaRPr lang="tr-TR" sz="2800" b="1" dirty="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endParaRPr>
          </a:p>
        </p:txBody>
      </p:sp>
      <p:sp>
        <p:nvSpPr>
          <p:cNvPr id="4" name="Veri Yer Tutucusu 3"/>
          <p:cNvSpPr>
            <a:spLocks noGrp="1"/>
          </p:cNvSpPr>
          <p:nvPr>
            <p:ph type="dt" sz="half" idx="10"/>
          </p:nvPr>
        </p:nvSpPr>
        <p:spPr/>
        <p:txBody>
          <a:bodyPr/>
          <a:lstStyle/>
          <a:p>
            <a:fld id="{1463744B-FA3C-4EEF-9CC0-5A33473829DE}"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10</a:t>
            </a:fld>
            <a:endParaRPr lang="en-US" dirty="0"/>
          </a:p>
        </p:txBody>
      </p:sp>
      <p:grpSp>
        <p:nvGrpSpPr>
          <p:cNvPr id="6" name="Grup 5"/>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8"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736045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7169" y="2067327"/>
            <a:ext cx="8934091" cy="2862322"/>
          </a:xfrm>
          <a:prstGeom prst="rect">
            <a:avLst/>
          </a:prstGeom>
        </p:spPr>
        <p:txBody>
          <a:bodyPr wrap="square">
            <a:spAutoFit/>
          </a:bodyPr>
          <a:lstStyle/>
          <a:p>
            <a:pPr algn="ctr"/>
            <a:r>
              <a:rPr lang="tr-TR" b="1" dirty="0" smtClean="0">
                <a:solidFill>
                  <a:schemeClr val="accent6"/>
                </a:solidFill>
                <a:latin typeface="Calibri" panose="020F0502020204030204" pitchFamily="34" charset="0"/>
                <a:cs typeface="Calibri" panose="020F0502020204030204" pitchFamily="34" charset="0"/>
              </a:rPr>
              <a:t>PROJE ADI: BENİM </a:t>
            </a:r>
            <a:r>
              <a:rPr lang="tr-TR" b="1" dirty="0">
                <a:solidFill>
                  <a:schemeClr val="accent6"/>
                </a:solidFill>
                <a:latin typeface="Calibri" panose="020F0502020204030204" pitchFamily="34" charset="0"/>
                <a:cs typeface="Calibri" panose="020F0502020204030204" pitchFamily="34" charset="0"/>
              </a:rPr>
              <a:t>ENSTRÜMANIM BENİM ORKESTRAM </a:t>
            </a:r>
            <a:endParaRPr lang="tr-TR" b="1" dirty="0" smtClean="0">
              <a:solidFill>
                <a:schemeClr val="accent6"/>
              </a:solidFill>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AMAÇ: </a:t>
            </a:r>
            <a:r>
              <a:rPr lang="tr-TR" b="1" dirty="0">
                <a:latin typeface="Calibri" panose="020F0502020204030204" pitchFamily="34" charset="0"/>
                <a:cs typeface="Calibri" panose="020F0502020204030204" pitchFamily="34" charset="0"/>
              </a:rPr>
              <a:t>Bu projede amaç, öğrencinin enstrüman modeli tasarlayarak kendi çalgı aletini yapabilmesidir.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ÖZET: </a:t>
            </a:r>
            <a:r>
              <a:rPr lang="tr-TR" b="1" dirty="0">
                <a:latin typeface="Calibri" panose="020F0502020204030204" pitchFamily="34" charset="0"/>
                <a:cs typeface="Calibri" panose="020F0502020204030204" pitchFamily="34" charset="0"/>
              </a:rPr>
              <a:t>Öğrenciler ses ve nota bilgilerini kullanarak bir enstrüman geliştireceklerdir.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ARAŞTIRMA YÖNTEMİ: </a:t>
            </a:r>
            <a:r>
              <a:rPr lang="tr-TR" b="1" dirty="0">
                <a:latin typeface="Calibri" panose="020F0502020204030204" pitchFamily="34" charset="0"/>
                <a:cs typeface="Calibri" panose="020F0502020204030204" pitchFamily="34" charset="0"/>
              </a:rPr>
              <a:t>Bu proje, mühendislik tasarım süreçleri kullanılarak, enstrüman </a:t>
            </a:r>
            <a:r>
              <a:rPr lang="tr-TR" b="1" dirty="0" smtClean="0">
                <a:latin typeface="Calibri" panose="020F0502020204030204" pitchFamily="34" charset="0"/>
                <a:cs typeface="Calibri" panose="020F0502020204030204" pitchFamily="34" charset="0"/>
              </a:rPr>
              <a:t>geliştirilecek </a:t>
            </a:r>
            <a:r>
              <a:rPr lang="tr-TR" b="1" dirty="0">
                <a:latin typeface="Calibri" panose="020F0502020204030204" pitchFamily="34" charset="0"/>
                <a:cs typeface="Calibri" panose="020F0502020204030204" pitchFamily="34" charset="0"/>
              </a:rPr>
              <a:t>tasarım üretme çalışmasıdır. </a:t>
            </a:r>
          </a:p>
          <a:p>
            <a:r>
              <a:rPr lang="tr-TR" b="1" dirty="0">
                <a:latin typeface="Calibri" panose="020F0502020204030204" pitchFamily="34" charset="0"/>
                <a:cs typeface="Calibri" panose="020F0502020204030204" pitchFamily="34" charset="0"/>
              </a:rPr>
              <a:t> </a:t>
            </a:r>
          </a:p>
        </p:txBody>
      </p:sp>
      <p:sp>
        <p:nvSpPr>
          <p:cNvPr id="3" name="Dikdörtgen 2"/>
          <p:cNvSpPr/>
          <p:nvPr/>
        </p:nvSpPr>
        <p:spPr>
          <a:xfrm>
            <a:off x="5297282" y="948755"/>
            <a:ext cx="1197764" cy="523220"/>
          </a:xfrm>
          <a:prstGeom prst="rect">
            <a:avLst/>
          </a:prstGeom>
          <a:noFill/>
        </p:spPr>
        <p:txBody>
          <a:bodyPr wrap="none" lIns="91440" tIns="45720" rIns="91440" bIns="45720">
            <a:spAutoFit/>
          </a:bodyPr>
          <a:lstStyle/>
          <a:p>
            <a:pPr algn="ctr"/>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MÜZİK</a:t>
            </a:r>
            <a:endParaRPr lang="tr-TR" sz="2800" b="1" dirty="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endParaRPr>
          </a:p>
        </p:txBody>
      </p:sp>
      <p:sp>
        <p:nvSpPr>
          <p:cNvPr id="4" name="Veri Yer Tutucusu 3"/>
          <p:cNvSpPr>
            <a:spLocks noGrp="1"/>
          </p:cNvSpPr>
          <p:nvPr>
            <p:ph type="dt" sz="half" idx="10"/>
          </p:nvPr>
        </p:nvSpPr>
        <p:spPr/>
        <p:txBody>
          <a:bodyPr/>
          <a:lstStyle/>
          <a:p>
            <a:fld id="{AA6BBF59-F312-492B-952E-9708A32DBF65}"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11</a:t>
            </a:fld>
            <a:endParaRPr lang="en-US" dirty="0"/>
          </a:p>
        </p:txBody>
      </p:sp>
      <p:grpSp>
        <p:nvGrpSpPr>
          <p:cNvPr id="6" name="Grup 5"/>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8"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36261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80226" y="1910144"/>
            <a:ext cx="9213012" cy="3416320"/>
          </a:xfrm>
          <a:prstGeom prst="rect">
            <a:avLst/>
          </a:prstGeom>
        </p:spPr>
        <p:txBody>
          <a:bodyPr wrap="square">
            <a:spAutoFit/>
          </a:bodyPr>
          <a:lstStyle/>
          <a:p>
            <a:pPr algn="ctr"/>
            <a:r>
              <a:rPr lang="tr-TR" b="1" dirty="0" smtClean="0">
                <a:solidFill>
                  <a:schemeClr val="accent6"/>
                </a:solidFill>
                <a:latin typeface="Calibri" panose="020F0502020204030204" pitchFamily="34" charset="0"/>
                <a:cs typeface="Calibri" panose="020F0502020204030204" pitchFamily="34" charset="0"/>
              </a:rPr>
              <a:t>PROJE ADI: DİNLER </a:t>
            </a:r>
            <a:r>
              <a:rPr lang="tr-TR" b="1" dirty="0">
                <a:solidFill>
                  <a:schemeClr val="accent6"/>
                </a:solidFill>
                <a:latin typeface="Calibri" panose="020F0502020204030204" pitchFamily="34" charset="0"/>
                <a:cs typeface="Calibri" panose="020F0502020204030204" pitchFamily="34" charset="0"/>
              </a:rPr>
              <a:t>VE İBADET YERLERİ </a:t>
            </a:r>
            <a:endParaRPr lang="tr-TR" b="1" dirty="0" smtClean="0">
              <a:solidFill>
                <a:schemeClr val="accent6"/>
              </a:solidFill>
              <a:latin typeface="Calibri" panose="020F0502020204030204" pitchFamily="34" charset="0"/>
              <a:cs typeface="Calibri" panose="020F0502020204030204" pitchFamily="34" charset="0"/>
            </a:endParaRPr>
          </a:p>
          <a:p>
            <a:pPr algn="ctr"/>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AMAÇ: </a:t>
            </a:r>
            <a:r>
              <a:rPr lang="tr-TR" b="1" dirty="0">
                <a:latin typeface="Calibri" panose="020F0502020204030204" pitchFamily="34" charset="0"/>
                <a:cs typeface="Calibri" panose="020F0502020204030204" pitchFamily="34" charset="0"/>
              </a:rPr>
              <a:t>Bu projedeki amaç, farklı dinlere ait ibadet yerlerindeki bölümlerin; cami, kilise vb. aralarındaki farklılık ve benzerlikleri karşılaştırarak, farklı dinlere ait ibadet yerlerini tanıma, farklılıklara saygı ve hoşgörü bilincini oluşturmaktır.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ÖZET: </a:t>
            </a:r>
            <a:r>
              <a:rPr lang="tr-TR" b="1" dirty="0">
                <a:latin typeface="Calibri" panose="020F0502020204030204" pitchFamily="34" charset="0"/>
                <a:cs typeface="Calibri" panose="020F0502020204030204" pitchFamily="34" charset="0"/>
              </a:rPr>
              <a:t>Bu proje ile ibadet yerlerinin özelliklerinin, dinlere göre nasıl farklılık gösterdiği ve hangi amaçlar için kullanıldığı araştırılarak, ibadet yerleri maketleri ve posterler yapılacaktır.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ARAŞTIRMA YÖNTEMİ: </a:t>
            </a:r>
            <a:r>
              <a:rPr lang="tr-TR" b="1" dirty="0">
                <a:latin typeface="Calibri" panose="020F0502020204030204" pitchFamily="34" charset="0"/>
                <a:cs typeface="Calibri" panose="020F0502020204030204" pitchFamily="34" charset="0"/>
              </a:rPr>
              <a:t>Bu projede ibadet yerlerinin özellikleri, dinlere göre nasıl farklılıklar gösterdiği </a:t>
            </a:r>
            <a:r>
              <a:rPr lang="tr-TR" b="1" dirty="0" smtClean="0">
                <a:latin typeface="Calibri" panose="020F0502020204030204" pitchFamily="34" charset="0"/>
                <a:cs typeface="Calibri" panose="020F0502020204030204" pitchFamily="34" charset="0"/>
              </a:rPr>
              <a:t>alan yazın </a:t>
            </a:r>
            <a:r>
              <a:rPr lang="tr-TR" b="1" dirty="0">
                <a:latin typeface="Calibri" panose="020F0502020204030204" pitchFamily="34" charset="0"/>
                <a:cs typeface="Calibri" panose="020F0502020204030204" pitchFamily="34" charset="0"/>
              </a:rPr>
              <a:t>taraması yapılacak olup farklılıklar maketler üzerinde gösterilecektir.  </a:t>
            </a:r>
          </a:p>
          <a:p>
            <a:r>
              <a:rPr lang="tr-TR" b="1" dirty="0">
                <a:latin typeface="Calibri" panose="020F0502020204030204" pitchFamily="34" charset="0"/>
                <a:cs typeface="Calibri" panose="020F0502020204030204" pitchFamily="34" charset="0"/>
              </a:rPr>
              <a:t> </a:t>
            </a:r>
          </a:p>
        </p:txBody>
      </p:sp>
      <p:sp>
        <p:nvSpPr>
          <p:cNvPr id="4" name="Dikdörtgen 3"/>
          <p:cNvSpPr/>
          <p:nvPr/>
        </p:nvSpPr>
        <p:spPr>
          <a:xfrm>
            <a:off x="2929486" y="948755"/>
            <a:ext cx="5933356" cy="523220"/>
          </a:xfrm>
          <a:prstGeom prst="rect">
            <a:avLst/>
          </a:prstGeom>
          <a:noFill/>
        </p:spPr>
        <p:txBody>
          <a:bodyPr wrap="none" lIns="91440" tIns="45720" rIns="91440" bIns="45720">
            <a:spAutoFit/>
          </a:bodyPr>
          <a:lstStyle/>
          <a:p>
            <a:pPr algn="ctr"/>
            <a:r>
              <a:rPr lang="tr-TR" sz="2800" b="1" dirty="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DİN KÜLTÜRÜ VE AHLAK BİLGİSİ DERSİ </a:t>
            </a:r>
          </a:p>
        </p:txBody>
      </p:sp>
      <p:sp>
        <p:nvSpPr>
          <p:cNvPr id="5" name="Veri Yer Tutucusu 4"/>
          <p:cNvSpPr>
            <a:spLocks noGrp="1"/>
          </p:cNvSpPr>
          <p:nvPr>
            <p:ph type="dt" sz="half" idx="10"/>
          </p:nvPr>
        </p:nvSpPr>
        <p:spPr/>
        <p:txBody>
          <a:bodyPr/>
          <a:lstStyle/>
          <a:p>
            <a:fld id="{E4FBD436-22A7-41BA-B6FD-9E2274F280AD}" type="datetime1">
              <a:rPr lang="en-US" smtClean="0"/>
              <a:t>10/19/2017</a:t>
            </a:fld>
            <a:endParaRPr lang="en-US" dirty="0"/>
          </a:p>
        </p:txBody>
      </p:sp>
      <p:sp>
        <p:nvSpPr>
          <p:cNvPr id="6" name="Slayt Numarası Yer Tutucusu 5"/>
          <p:cNvSpPr>
            <a:spLocks noGrp="1"/>
          </p:cNvSpPr>
          <p:nvPr>
            <p:ph type="sldNum" sz="quarter" idx="12"/>
          </p:nvPr>
        </p:nvSpPr>
        <p:spPr/>
        <p:txBody>
          <a:bodyPr/>
          <a:lstStyle/>
          <a:p>
            <a:fld id="{6D22F896-40B5-4ADD-8801-0D06FADFA095}" type="slidenum">
              <a:rPr lang="en-US" smtClean="0"/>
              <a:t>12</a:t>
            </a:fld>
            <a:endParaRPr lang="en-US" dirty="0"/>
          </a:p>
        </p:txBody>
      </p:sp>
      <p:grpSp>
        <p:nvGrpSpPr>
          <p:cNvPr id="7" name="Grup 6"/>
          <p:cNvGrpSpPr/>
          <p:nvPr/>
        </p:nvGrpSpPr>
        <p:grpSpPr>
          <a:xfrm>
            <a:off x="355122" y="215663"/>
            <a:ext cx="1119996" cy="1008289"/>
            <a:chOff x="8065698" y="558304"/>
            <a:chExt cx="1854679" cy="1732401"/>
          </a:xfrm>
        </p:grpSpPr>
        <p:sp>
          <p:nvSpPr>
            <p:cNvPr id="8" name="Dikdörtgen 7"/>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9"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885866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68084" y="1892892"/>
            <a:ext cx="9998014" cy="3416320"/>
          </a:xfrm>
          <a:prstGeom prst="rect">
            <a:avLst/>
          </a:prstGeom>
        </p:spPr>
        <p:txBody>
          <a:bodyPr wrap="square">
            <a:spAutoFit/>
          </a:bodyPr>
          <a:lstStyle/>
          <a:p>
            <a:pPr algn="ctr"/>
            <a:r>
              <a:rPr lang="tr-TR" b="1" dirty="0" smtClean="0">
                <a:solidFill>
                  <a:schemeClr val="accent6"/>
                </a:solidFill>
                <a:latin typeface="Calibri" panose="020F0502020204030204" pitchFamily="34" charset="0"/>
                <a:cs typeface="Calibri" panose="020F0502020204030204" pitchFamily="34" charset="0"/>
              </a:rPr>
              <a:t>PROJE ADI: </a:t>
            </a:r>
            <a:r>
              <a:rPr lang="tr-TR" b="1" dirty="0">
                <a:solidFill>
                  <a:schemeClr val="accent6"/>
                </a:solidFill>
                <a:latin typeface="Calibri" panose="020F0502020204030204" pitchFamily="34" charset="0"/>
                <a:cs typeface="Calibri" panose="020F0502020204030204" pitchFamily="34" charset="0"/>
              </a:rPr>
              <a:t>İNGİLİZCEM GELİŞİYOR </a:t>
            </a:r>
            <a:endParaRPr lang="tr-TR" b="1" dirty="0" smtClean="0">
              <a:solidFill>
                <a:schemeClr val="accent6"/>
              </a:solidFill>
              <a:latin typeface="Calibri" panose="020F0502020204030204" pitchFamily="34" charset="0"/>
              <a:cs typeface="Calibri" panose="020F0502020204030204" pitchFamily="34" charset="0"/>
            </a:endParaRPr>
          </a:p>
          <a:p>
            <a:pPr algn="ctr"/>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AMAÇ: </a:t>
            </a:r>
            <a:r>
              <a:rPr lang="tr-TR" b="1" dirty="0">
                <a:latin typeface="Calibri" panose="020F0502020204030204" pitchFamily="34" charset="0"/>
                <a:cs typeface="Calibri" panose="020F0502020204030204" pitchFamily="34" charset="0"/>
              </a:rPr>
              <a:t>Bu proje ile, okulumuzda İngilizceyi akıcı konuşabilme becerisine, kullanılan araçların etkisi incelenerek dil gelişiminin artırılması amaçlanmaktadır.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ÖZET: </a:t>
            </a:r>
            <a:r>
              <a:rPr lang="tr-TR" b="1" dirty="0">
                <a:latin typeface="Calibri" panose="020F0502020204030204" pitchFamily="34" charset="0"/>
                <a:cs typeface="Calibri" panose="020F0502020204030204" pitchFamily="34" charset="0"/>
              </a:rPr>
              <a:t>Okulumuzda İngilizceyi akıcı konuşabilme becerisi geliştirme amaçlı, İngilizce suçlu kim oyunu, tabu,  dart oyunu, hayvan isimleri oyunu, kelimeyi bul eşleştir vb. uygulanarak, uygulamadan önce ve sonra dil gelişimine etkisi </a:t>
            </a:r>
            <a:r>
              <a:rPr lang="tr-TR" b="1" dirty="0" smtClean="0">
                <a:latin typeface="Calibri" panose="020F0502020204030204" pitchFamily="34" charset="0"/>
                <a:cs typeface="Calibri" panose="020F0502020204030204" pitchFamily="34" charset="0"/>
              </a:rPr>
              <a:t>incelenecektir.</a:t>
            </a: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ARAŞTIRMA YÖNTEMİ: </a:t>
            </a:r>
            <a:r>
              <a:rPr lang="tr-TR" b="1" dirty="0">
                <a:latin typeface="Calibri" panose="020F0502020204030204" pitchFamily="34" charset="0"/>
                <a:cs typeface="Calibri" panose="020F0502020204030204" pitchFamily="34" charset="0"/>
              </a:rPr>
              <a:t>İngilizce suçlu kim oyunu, </a:t>
            </a:r>
            <a:r>
              <a:rPr lang="tr-TR" b="1" dirty="0" smtClean="0">
                <a:latin typeface="Calibri" panose="020F0502020204030204" pitchFamily="34" charset="0"/>
                <a:cs typeface="Calibri" panose="020F0502020204030204" pitchFamily="34" charset="0"/>
              </a:rPr>
              <a:t>tabu</a:t>
            </a:r>
            <a:r>
              <a:rPr lang="tr-TR" b="1" dirty="0">
                <a:latin typeface="Calibri" panose="020F0502020204030204" pitchFamily="34" charset="0"/>
                <a:cs typeface="Calibri" panose="020F0502020204030204" pitchFamily="34" charset="0"/>
              </a:rPr>
              <a:t>,  dart oyunu, hayvan isimleri oyunu, kelimeyi bul eşleştir vb. uygulanarak, uygulamadan önce ve sonra dil gelişimine etkisi incelenerek </a:t>
            </a:r>
            <a:r>
              <a:rPr lang="tr-TR" b="1" dirty="0" smtClean="0">
                <a:latin typeface="Calibri" panose="020F0502020204030204" pitchFamily="34" charset="0"/>
                <a:cs typeface="Calibri" panose="020F0502020204030204" pitchFamily="34" charset="0"/>
              </a:rPr>
              <a:t>ön test ve </a:t>
            </a:r>
            <a:r>
              <a:rPr lang="tr-TR" b="1" dirty="0" err="1" smtClean="0">
                <a:latin typeface="Calibri" panose="020F0502020204030204" pitchFamily="34" charset="0"/>
                <a:cs typeface="Calibri" panose="020F0502020204030204" pitchFamily="34" charset="0"/>
              </a:rPr>
              <a:t>sontest</a:t>
            </a:r>
            <a:r>
              <a:rPr lang="tr-TR" b="1" dirty="0" smtClean="0">
                <a:latin typeface="Calibri" panose="020F0502020204030204" pitchFamily="34" charset="0"/>
                <a:cs typeface="Calibri" panose="020F0502020204030204" pitchFamily="34" charset="0"/>
              </a:rPr>
              <a:t> uygulanarak yapılan nicel </a:t>
            </a:r>
            <a:r>
              <a:rPr lang="tr-TR" b="1" dirty="0">
                <a:latin typeface="Calibri" panose="020F0502020204030204" pitchFamily="34" charset="0"/>
                <a:cs typeface="Calibri" panose="020F0502020204030204" pitchFamily="34" charset="0"/>
              </a:rPr>
              <a:t>bir araştırma olan deneysel bir çalışma yapılacaktır. </a:t>
            </a:r>
          </a:p>
        </p:txBody>
      </p:sp>
      <p:sp>
        <p:nvSpPr>
          <p:cNvPr id="3" name="Dikdörtgen 2"/>
          <p:cNvSpPr/>
          <p:nvPr/>
        </p:nvSpPr>
        <p:spPr>
          <a:xfrm>
            <a:off x="4970115" y="596024"/>
            <a:ext cx="1623008" cy="523220"/>
          </a:xfrm>
          <a:prstGeom prst="rect">
            <a:avLst/>
          </a:prstGeom>
        </p:spPr>
        <p:txBody>
          <a:bodyPr wrap="none">
            <a:spAutoFit/>
          </a:bodyPr>
          <a:lstStyle/>
          <a:p>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İNGİLİZCE</a:t>
            </a:r>
            <a:endParaRPr lang="tr-TR" sz="2800" dirty="0"/>
          </a:p>
        </p:txBody>
      </p:sp>
      <p:sp>
        <p:nvSpPr>
          <p:cNvPr id="4" name="Veri Yer Tutucusu 3"/>
          <p:cNvSpPr>
            <a:spLocks noGrp="1"/>
          </p:cNvSpPr>
          <p:nvPr>
            <p:ph type="dt" sz="half" idx="10"/>
          </p:nvPr>
        </p:nvSpPr>
        <p:spPr/>
        <p:txBody>
          <a:bodyPr/>
          <a:lstStyle/>
          <a:p>
            <a:fld id="{89BE8117-26C4-409B-89EA-92CD24E327AE}"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13</a:t>
            </a:fld>
            <a:endParaRPr lang="en-US" dirty="0"/>
          </a:p>
        </p:txBody>
      </p:sp>
      <p:grpSp>
        <p:nvGrpSpPr>
          <p:cNvPr id="6" name="Grup 5"/>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8"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856126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09618" y="1903425"/>
            <a:ext cx="9333782" cy="2862322"/>
          </a:xfrm>
          <a:prstGeom prst="rect">
            <a:avLst/>
          </a:prstGeom>
        </p:spPr>
        <p:txBody>
          <a:bodyPr wrap="square">
            <a:spAutoFit/>
          </a:bodyPr>
          <a:lstStyle/>
          <a:p>
            <a:pPr algn="ctr"/>
            <a:r>
              <a:rPr lang="tr-TR" b="1" dirty="0">
                <a:latin typeface="Calibri" panose="020F0502020204030204" pitchFamily="34" charset="0"/>
                <a:cs typeface="Calibri" panose="020F0502020204030204" pitchFamily="34" charset="0"/>
              </a:rPr>
              <a:t> </a:t>
            </a:r>
            <a:r>
              <a:rPr lang="tr-TR" b="1" dirty="0" smtClean="0">
                <a:solidFill>
                  <a:schemeClr val="accent6"/>
                </a:solidFill>
                <a:latin typeface="Calibri" panose="020F0502020204030204" pitchFamily="34" charset="0"/>
                <a:cs typeface="Calibri" panose="020F0502020204030204" pitchFamily="34" charset="0"/>
              </a:rPr>
              <a:t>PROJE ADI: OSMANLI’DAKİ </a:t>
            </a:r>
            <a:r>
              <a:rPr lang="tr-TR" b="1" dirty="0">
                <a:solidFill>
                  <a:schemeClr val="accent6"/>
                </a:solidFill>
                <a:latin typeface="Calibri" panose="020F0502020204030204" pitchFamily="34" charset="0"/>
                <a:cs typeface="Calibri" panose="020F0502020204030204" pitchFamily="34" charset="0"/>
              </a:rPr>
              <a:t>FARKLI DİNLER VE MİLLETLER </a:t>
            </a:r>
            <a:endParaRPr lang="tr-TR" b="1" dirty="0" smtClean="0">
              <a:solidFill>
                <a:schemeClr val="accent6"/>
              </a:solidFill>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AMAÇ: </a:t>
            </a:r>
            <a:r>
              <a:rPr lang="tr-TR" b="1" dirty="0">
                <a:latin typeface="Calibri" panose="020F0502020204030204" pitchFamily="34" charset="0"/>
                <a:cs typeface="Calibri" panose="020F0502020204030204" pitchFamily="34" charset="0"/>
              </a:rPr>
              <a:t>Bu projenin amacı, Osmanlıda farklı milletler ve dinlerin 600 yıl bir arada yaşamalarını sağlayan faktörleri incelemektir.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ÖZET: </a:t>
            </a:r>
            <a:r>
              <a:rPr lang="tr-TR" b="1" dirty="0">
                <a:latin typeface="Calibri" panose="020F0502020204030204" pitchFamily="34" charset="0"/>
                <a:cs typeface="Calibri" panose="020F0502020204030204" pitchFamily="34" charset="0"/>
              </a:rPr>
              <a:t>Osmanlıda 600 yıl bir arada yaşayan, farklı milletler ve dinlerin yaşamları incelenecek ve bir arada kalmalarını sağlayan faktörler ortaya çıkarılacaktır.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ARAŞTIRMA YÖNTEMİ: </a:t>
            </a:r>
            <a:r>
              <a:rPr lang="tr-TR" b="1" dirty="0">
                <a:latin typeface="Calibri" panose="020F0502020204030204" pitchFamily="34" charset="0"/>
                <a:cs typeface="Calibri" panose="020F0502020204030204" pitchFamily="34" charset="0"/>
              </a:rPr>
              <a:t>Bu proje Osmanlıdaki farklı milletler ve dinler 600 yıl boyunca bir arada yaşamalarını sağlayan faktörleri inceleyen nitel bir çalışmadır. </a:t>
            </a:r>
          </a:p>
        </p:txBody>
      </p:sp>
      <p:sp>
        <p:nvSpPr>
          <p:cNvPr id="3" name="Dikdörtgen 2"/>
          <p:cNvSpPr/>
          <p:nvPr/>
        </p:nvSpPr>
        <p:spPr>
          <a:xfrm>
            <a:off x="4970115" y="596024"/>
            <a:ext cx="1623008" cy="523220"/>
          </a:xfrm>
          <a:prstGeom prst="rect">
            <a:avLst/>
          </a:prstGeom>
        </p:spPr>
        <p:txBody>
          <a:bodyPr wrap="none">
            <a:spAutoFit/>
          </a:bodyPr>
          <a:lstStyle/>
          <a:p>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İNGİLİZCE</a:t>
            </a:r>
            <a:endParaRPr lang="tr-TR" sz="2800" dirty="0"/>
          </a:p>
        </p:txBody>
      </p:sp>
      <p:sp>
        <p:nvSpPr>
          <p:cNvPr id="4" name="Veri Yer Tutucusu 3"/>
          <p:cNvSpPr>
            <a:spLocks noGrp="1"/>
          </p:cNvSpPr>
          <p:nvPr>
            <p:ph type="dt" sz="half" idx="10"/>
          </p:nvPr>
        </p:nvSpPr>
        <p:spPr/>
        <p:txBody>
          <a:bodyPr/>
          <a:lstStyle/>
          <a:p>
            <a:fld id="{049F5376-08AF-4739-A8EF-80EB3E917D04}"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14</a:t>
            </a:fld>
            <a:endParaRPr lang="en-US" dirty="0"/>
          </a:p>
        </p:txBody>
      </p:sp>
      <p:grpSp>
        <p:nvGrpSpPr>
          <p:cNvPr id="6" name="Grup 5"/>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8"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395450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14401" y="2212545"/>
            <a:ext cx="9920377" cy="3416320"/>
          </a:xfrm>
          <a:prstGeom prst="rect">
            <a:avLst/>
          </a:prstGeom>
        </p:spPr>
        <p:txBody>
          <a:bodyPr wrap="square">
            <a:spAutoFit/>
          </a:bodyPr>
          <a:lstStyle/>
          <a:p>
            <a:pPr algn="ctr"/>
            <a:r>
              <a:rPr lang="tr-TR" b="1" dirty="0" smtClean="0">
                <a:solidFill>
                  <a:schemeClr val="accent6"/>
                </a:solidFill>
                <a:latin typeface="Calibri" panose="020F0502020204030204" pitchFamily="34" charset="0"/>
                <a:cs typeface="Calibri" panose="020F0502020204030204" pitchFamily="34" charset="0"/>
              </a:rPr>
              <a:t>PROJE ADI: ENGELLİLER </a:t>
            </a:r>
            <a:r>
              <a:rPr lang="tr-TR" b="1" dirty="0">
                <a:solidFill>
                  <a:schemeClr val="accent6"/>
                </a:solidFill>
                <a:latin typeface="Calibri" panose="020F0502020204030204" pitchFamily="34" charset="0"/>
                <a:cs typeface="Calibri" panose="020F0502020204030204" pitchFamily="34" charset="0"/>
              </a:rPr>
              <a:t>VE SİVİL TOPLUM ÖRGÜTLERİ </a:t>
            </a:r>
          </a:p>
          <a:p>
            <a:r>
              <a:rPr lang="tr-TR" b="1" dirty="0">
                <a:latin typeface="Calibri" panose="020F0502020204030204" pitchFamily="34" charset="0"/>
                <a:cs typeface="Calibri" panose="020F0502020204030204" pitchFamily="34" charset="0"/>
              </a:rPr>
              <a:t> </a:t>
            </a:r>
          </a:p>
          <a:p>
            <a:r>
              <a:rPr lang="tr-TR" b="1" dirty="0">
                <a:solidFill>
                  <a:schemeClr val="accent6"/>
                </a:solidFill>
                <a:latin typeface="Calibri" panose="020F0502020204030204" pitchFamily="34" charset="0"/>
                <a:cs typeface="Calibri" panose="020F0502020204030204" pitchFamily="34" charset="0"/>
              </a:rPr>
              <a:t>AMAÇ: </a:t>
            </a:r>
            <a:r>
              <a:rPr lang="tr-TR" b="1" dirty="0">
                <a:latin typeface="Calibri" panose="020F0502020204030204" pitchFamily="34" charset="0"/>
                <a:cs typeface="Calibri" panose="020F0502020204030204" pitchFamily="34" charset="0"/>
              </a:rPr>
              <a:t>Bu proje ile Anadolu’da geçmişten günümüze engelli sorunlarına yönelik oluşturulan sivil toplum örgütlerinin gelişim sürecinin incelenmesi amaçlanmıştır.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ÖZET: </a:t>
            </a:r>
            <a:r>
              <a:rPr lang="tr-TR" b="1" dirty="0">
                <a:latin typeface="Calibri" panose="020F0502020204030204" pitchFamily="34" charset="0"/>
                <a:cs typeface="Calibri" panose="020F0502020204030204" pitchFamily="34" charset="0"/>
              </a:rPr>
              <a:t>Anadolu’da geçmişten günümüze engelli sorunlarına yönelik oluşturulan sivil toplum örgütlerinin gelişim süreci incelenerek, günümüzdeki engellilere yönelik kurulan sivil toplum örgütleri ile karşılaştırılması yapılacaktır. </a:t>
            </a:r>
            <a:r>
              <a:rPr lang="tr-TR" b="1" dirty="0" smtClean="0">
                <a:latin typeface="Calibri" panose="020F0502020204030204" pitchFamily="34" charset="0"/>
                <a:cs typeface="Calibri" panose="020F0502020204030204" pitchFamily="34" charset="0"/>
              </a:rPr>
              <a:t>Sonuçta okul bünyesinde engelli sorunlarına yönelik sivil toplum örgütü tüzüğü geliştirilecektir. </a:t>
            </a: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ARAŞTIRMA YÖNTEMİ: </a:t>
            </a:r>
            <a:r>
              <a:rPr lang="tr-TR" b="1" dirty="0">
                <a:latin typeface="Calibri" panose="020F0502020204030204" pitchFamily="34" charset="0"/>
                <a:cs typeface="Calibri" panose="020F0502020204030204" pitchFamily="34" charset="0"/>
              </a:rPr>
              <a:t>Bu proje, geçmişten günümüze engelli sorunlarına yönelik oluşturulan sivil toplum örgütlerinin gelişim sürecini inceleyen nitel bir çalışmadır. </a:t>
            </a:r>
          </a:p>
        </p:txBody>
      </p:sp>
      <p:sp>
        <p:nvSpPr>
          <p:cNvPr id="3" name="Dikdörtgen 2"/>
          <p:cNvSpPr/>
          <p:nvPr/>
        </p:nvSpPr>
        <p:spPr>
          <a:xfrm>
            <a:off x="4717610" y="794432"/>
            <a:ext cx="2756780" cy="523220"/>
          </a:xfrm>
          <a:prstGeom prst="rect">
            <a:avLst/>
          </a:prstGeom>
        </p:spPr>
        <p:txBody>
          <a:bodyPr wrap="none">
            <a:spAutoFit/>
          </a:bodyPr>
          <a:lstStyle/>
          <a:p>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SOSYAL BİLİMLER</a:t>
            </a:r>
            <a:endParaRPr lang="tr-TR" sz="2800" dirty="0"/>
          </a:p>
        </p:txBody>
      </p:sp>
      <p:sp>
        <p:nvSpPr>
          <p:cNvPr id="4" name="Veri Yer Tutucusu 3"/>
          <p:cNvSpPr>
            <a:spLocks noGrp="1"/>
          </p:cNvSpPr>
          <p:nvPr>
            <p:ph type="dt" sz="half" idx="10"/>
          </p:nvPr>
        </p:nvSpPr>
        <p:spPr/>
        <p:txBody>
          <a:bodyPr/>
          <a:lstStyle/>
          <a:p>
            <a:fld id="{43B9ECCF-AA1A-456F-AE22-1BD274411588}"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15</a:t>
            </a:fld>
            <a:endParaRPr lang="en-US" dirty="0"/>
          </a:p>
        </p:txBody>
      </p:sp>
      <p:grpSp>
        <p:nvGrpSpPr>
          <p:cNvPr id="6" name="Grup 5"/>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8"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531354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62643" y="2203443"/>
            <a:ext cx="10067026" cy="3139321"/>
          </a:xfrm>
          <a:prstGeom prst="rect">
            <a:avLst/>
          </a:prstGeom>
        </p:spPr>
        <p:txBody>
          <a:bodyPr wrap="square">
            <a:spAutoFit/>
          </a:bodyPr>
          <a:lstStyle/>
          <a:p>
            <a:pPr algn="ctr"/>
            <a:r>
              <a:rPr lang="tr-TR" b="1" dirty="0" smtClean="0">
                <a:solidFill>
                  <a:schemeClr val="accent6"/>
                </a:solidFill>
                <a:latin typeface="Calibri" panose="020F0502020204030204" pitchFamily="34" charset="0"/>
                <a:cs typeface="Calibri" panose="020F0502020204030204" pitchFamily="34" charset="0"/>
              </a:rPr>
              <a:t>PROJE ADI: ENGELSİZ </a:t>
            </a:r>
            <a:r>
              <a:rPr lang="tr-TR" b="1" dirty="0">
                <a:solidFill>
                  <a:schemeClr val="accent6"/>
                </a:solidFill>
                <a:latin typeface="Calibri" panose="020F0502020204030204" pitchFamily="34" charset="0"/>
                <a:cs typeface="Calibri" panose="020F0502020204030204" pitchFamily="34" charset="0"/>
              </a:rPr>
              <a:t>YAŞAM </a:t>
            </a:r>
            <a:endParaRPr lang="tr-TR" b="1" dirty="0" smtClean="0">
              <a:solidFill>
                <a:schemeClr val="accent6"/>
              </a:solidFill>
              <a:latin typeface="Calibri" panose="020F0502020204030204" pitchFamily="34" charset="0"/>
              <a:cs typeface="Calibri" panose="020F0502020204030204" pitchFamily="34" charset="0"/>
            </a:endParaRPr>
          </a:p>
          <a:p>
            <a:pPr algn="ctr"/>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AMAÇ: </a:t>
            </a:r>
            <a:r>
              <a:rPr lang="tr-TR" b="1" dirty="0">
                <a:latin typeface="Calibri" panose="020F0502020204030204" pitchFamily="34" charset="0"/>
                <a:cs typeface="Calibri" panose="020F0502020204030204" pitchFamily="34" charset="0"/>
              </a:rPr>
              <a:t>Bu proje ile öğrencilerin yaşadıkları çevrede, engelli hayatını olumsuz etkileyen sosyal ve psikolojik alanda durumların tespiti ve bu durumlara yönelik çözüm önerileri oluşturmak amaçlanmıştır.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ÖZET: </a:t>
            </a:r>
            <a:r>
              <a:rPr lang="tr-TR" b="1" dirty="0">
                <a:latin typeface="Calibri" panose="020F0502020204030204" pitchFamily="34" charset="0"/>
                <a:cs typeface="Calibri" panose="020F0502020204030204" pitchFamily="34" charset="0"/>
              </a:rPr>
              <a:t>Öğrenciler yaşadıkları çevrede saha çalışması yaparak, engelli hayatını olumsuz etkileyen durumları tespit edecek ve bu durumlara yönelik çözüm önerileri geliştireceklerdir.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ARAŞTIRMA YÖNTEMİ: </a:t>
            </a:r>
            <a:r>
              <a:rPr lang="tr-TR" b="1" dirty="0">
                <a:latin typeface="Calibri" panose="020F0502020204030204" pitchFamily="34" charset="0"/>
                <a:cs typeface="Calibri" panose="020F0502020204030204" pitchFamily="34" charset="0"/>
              </a:rPr>
              <a:t>Öğrenciler yaşadıkları çevrede saha çalışması yaparak, engelli hayatını olumsuz etkileyen durumları tespit edecek olup nitel araştırma yöntemi olan durum çalışması uygulanacaktır.   </a:t>
            </a:r>
          </a:p>
          <a:p>
            <a:r>
              <a:rPr lang="tr-TR" b="1" dirty="0">
                <a:latin typeface="Calibri" panose="020F0502020204030204" pitchFamily="34" charset="0"/>
                <a:cs typeface="Calibri" panose="020F0502020204030204" pitchFamily="34" charset="0"/>
              </a:rPr>
              <a:t> </a:t>
            </a:r>
          </a:p>
        </p:txBody>
      </p:sp>
      <p:sp>
        <p:nvSpPr>
          <p:cNvPr id="3" name="Dikdörtgen 2"/>
          <p:cNvSpPr/>
          <p:nvPr/>
        </p:nvSpPr>
        <p:spPr>
          <a:xfrm>
            <a:off x="4379743" y="863442"/>
            <a:ext cx="2756780" cy="523220"/>
          </a:xfrm>
          <a:prstGeom prst="rect">
            <a:avLst/>
          </a:prstGeom>
        </p:spPr>
        <p:txBody>
          <a:bodyPr wrap="none">
            <a:spAutoFit/>
          </a:bodyPr>
          <a:lstStyle/>
          <a:p>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SOSYAL BİLİMLER</a:t>
            </a:r>
            <a:endParaRPr lang="tr-TR" sz="2800" dirty="0"/>
          </a:p>
        </p:txBody>
      </p:sp>
      <p:sp>
        <p:nvSpPr>
          <p:cNvPr id="4" name="Veri Yer Tutucusu 3"/>
          <p:cNvSpPr>
            <a:spLocks noGrp="1"/>
          </p:cNvSpPr>
          <p:nvPr>
            <p:ph type="dt" sz="half" idx="10"/>
          </p:nvPr>
        </p:nvSpPr>
        <p:spPr/>
        <p:txBody>
          <a:bodyPr/>
          <a:lstStyle/>
          <a:p>
            <a:fld id="{C9AEB26F-177C-4345-8E66-8B34B29DD30B}"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16</a:t>
            </a:fld>
            <a:endParaRPr lang="en-US" dirty="0"/>
          </a:p>
        </p:txBody>
      </p:sp>
      <p:grpSp>
        <p:nvGrpSpPr>
          <p:cNvPr id="6" name="Grup 5"/>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8"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83369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19841" y="2378355"/>
            <a:ext cx="9109494" cy="2862322"/>
          </a:xfrm>
          <a:prstGeom prst="rect">
            <a:avLst/>
          </a:prstGeom>
        </p:spPr>
        <p:txBody>
          <a:bodyPr wrap="square">
            <a:spAutoFit/>
          </a:bodyPr>
          <a:lstStyle/>
          <a:p>
            <a:pPr algn="ctr"/>
            <a:r>
              <a:rPr lang="tr-TR" b="1" dirty="0" smtClean="0">
                <a:solidFill>
                  <a:schemeClr val="accent6"/>
                </a:solidFill>
                <a:latin typeface="Calibri" panose="020F0502020204030204" pitchFamily="34" charset="0"/>
                <a:cs typeface="Calibri" panose="020F0502020204030204" pitchFamily="34" charset="0"/>
              </a:rPr>
              <a:t>PROJE ADI: OSMANLIDAN </a:t>
            </a:r>
            <a:r>
              <a:rPr lang="tr-TR" b="1" dirty="0">
                <a:solidFill>
                  <a:schemeClr val="accent6"/>
                </a:solidFill>
                <a:latin typeface="Calibri" panose="020F0502020204030204" pitchFamily="34" charset="0"/>
                <a:cs typeface="Calibri" panose="020F0502020204030204" pitchFamily="34" charset="0"/>
              </a:rPr>
              <a:t>GÜNÜMÜZE ZEKA OYUNLARI </a:t>
            </a:r>
            <a:endParaRPr lang="tr-TR" b="1" dirty="0" smtClean="0">
              <a:solidFill>
                <a:schemeClr val="accent6"/>
              </a:solidFill>
              <a:latin typeface="Calibri" panose="020F0502020204030204" pitchFamily="34" charset="0"/>
              <a:cs typeface="Calibri" panose="020F0502020204030204" pitchFamily="34" charset="0"/>
            </a:endParaRPr>
          </a:p>
          <a:p>
            <a:pPr algn="ctr"/>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AMAÇ: </a:t>
            </a:r>
            <a:r>
              <a:rPr lang="tr-TR" b="1" dirty="0">
                <a:latin typeface="Calibri" panose="020F0502020204030204" pitchFamily="34" charset="0"/>
                <a:cs typeface="Calibri" panose="020F0502020204030204" pitchFamily="34" charset="0"/>
              </a:rPr>
              <a:t>Bu projenin amacı, Osmanlıdan günümüze zeka oyunları çeşitleri ve zeka oyunlarında meydana gelen değişimi incelemektir.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ÖZET: </a:t>
            </a:r>
            <a:r>
              <a:rPr lang="tr-TR" b="1" dirty="0">
                <a:latin typeface="Calibri" panose="020F0502020204030204" pitchFamily="34" charset="0"/>
                <a:cs typeface="Calibri" panose="020F0502020204030204" pitchFamily="34" charset="0"/>
              </a:rPr>
              <a:t>Osmanlıdan günümüze zeka oyunlarının neler olduğu, günümüzde yerini hangi tür oyunlara bıraktığı incelenecektir.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ARAŞTIRMA YÖNTEMİ: </a:t>
            </a:r>
            <a:r>
              <a:rPr lang="tr-TR" b="1" dirty="0">
                <a:latin typeface="Calibri" panose="020F0502020204030204" pitchFamily="34" charset="0"/>
                <a:cs typeface="Calibri" panose="020F0502020204030204" pitchFamily="34" charset="0"/>
              </a:rPr>
              <a:t>Bu proje zeka oyunlarında meydana gelen değişikleri inceleyen nitel bir çalışmadır.</a:t>
            </a:r>
          </a:p>
        </p:txBody>
      </p:sp>
      <p:sp>
        <p:nvSpPr>
          <p:cNvPr id="3" name="Dikdörtgen 2"/>
          <p:cNvSpPr/>
          <p:nvPr/>
        </p:nvSpPr>
        <p:spPr>
          <a:xfrm>
            <a:off x="4379743" y="863442"/>
            <a:ext cx="2756780" cy="523220"/>
          </a:xfrm>
          <a:prstGeom prst="rect">
            <a:avLst/>
          </a:prstGeom>
        </p:spPr>
        <p:txBody>
          <a:bodyPr wrap="none">
            <a:spAutoFit/>
          </a:bodyPr>
          <a:lstStyle/>
          <a:p>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SOSYAL BİLİMLER</a:t>
            </a:r>
            <a:endParaRPr lang="tr-TR" sz="2800" dirty="0"/>
          </a:p>
        </p:txBody>
      </p:sp>
      <p:sp>
        <p:nvSpPr>
          <p:cNvPr id="4" name="Veri Yer Tutucusu 3"/>
          <p:cNvSpPr>
            <a:spLocks noGrp="1"/>
          </p:cNvSpPr>
          <p:nvPr>
            <p:ph type="dt" sz="half" idx="10"/>
          </p:nvPr>
        </p:nvSpPr>
        <p:spPr/>
        <p:txBody>
          <a:bodyPr/>
          <a:lstStyle/>
          <a:p>
            <a:fld id="{5A0A3154-B03E-420E-AD16-29E5E3ABF3A3}"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17</a:t>
            </a:fld>
            <a:endParaRPr lang="en-US" dirty="0"/>
          </a:p>
        </p:txBody>
      </p:sp>
      <p:grpSp>
        <p:nvGrpSpPr>
          <p:cNvPr id="6" name="Grup 5"/>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8"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293016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55940" y="1858387"/>
            <a:ext cx="8928340" cy="3416320"/>
          </a:xfrm>
          <a:prstGeom prst="rect">
            <a:avLst/>
          </a:prstGeom>
        </p:spPr>
        <p:txBody>
          <a:bodyPr wrap="square">
            <a:spAutoFit/>
          </a:bodyPr>
          <a:lstStyle/>
          <a:p>
            <a:pPr algn="ctr"/>
            <a:r>
              <a:rPr lang="tr-TR" b="1" dirty="0" smtClean="0">
                <a:solidFill>
                  <a:schemeClr val="accent6"/>
                </a:solidFill>
                <a:latin typeface="Calibri" panose="020F0502020204030204" pitchFamily="34" charset="0"/>
                <a:cs typeface="Calibri" panose="020F0502020204030204" pitchFamily="34" charset="0"/>
              </a:rPr>
              <a:t>PROJE ADI: GÜNDE </a:t>
            </a:r>
            <a:r>
              <a:rPr lang="tr-TR" b="1" dirty="0">
                <a:solidFill>
                  <a:schemeClr val="accent6"/>
                </a:solidFill>
                <a:latin typeface="Calibri" panose="020F0502020204030204" pitchFamily="34" charset="0"/>
                <a:cs typeface="Calibri" panose="020F0502020204030204" pitchFamily="34" charset="0"/>
              </a:rPr>
              <a:t>KAÇ KELİME İLE KONUŞUYORUZ? </a:t>
            </a:r>
            <a:endParaRPr lang="tr-TR" b="1" dirty="0" smtClean="0">
              <a:solidFill>
                <a:schemeClr val="accent6"/>
              </a:solidFill>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smtClean="0">
                <a:solidFill>
                  <a:schemeClr val="accent6"/>
                </a:solidFill>
                <a:latin typeface="Calibri" panose="020F0502020204030204" pitchFamily="34" charset="0"/>
                <a:cs typeface="Calibri" panose="020F0502020204030204" pitchFamily="34" charset="0"/>
              </a:rPr>
              <a:t>AMAÇ</a:t>
            </a:r>
            <a:r>
              <a:rPr lang="tr-TR" b="1" dirty="0">
                <a:solidFill>
                  <a:schemeClr val="accent6"/>
                </a:solidFill>
                <a:latin typeface="Calibri" panose="020F0502020204030204" pitchFamily="34" charset="0"/>
                <a:cs typeface="Calibri" panose="020F0502020204030204" pitchFamily="34" charset="0"/>
              </a:rPr>
              <a:t>: </a:t>
            </a:r>
            <a:r>
              <a:rPr lang="tr-TR" b="1" dirty="0">
                <a:latin typeface="Calibri" panose="020F0502020204030204" pitchFamily="34" charset="0"/>
                <a:cs typeface="Calibri" panose="020F0502020204030204" pitchFamily="34" charset="0"/>
              </a:rPr>
              <a:t>Bu proje ile okulumuzda gün içinde öğrencilerin konuşmalarında geçen kelime çeşitliliğinin artırılması amaçlanmıştır.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ÖZET: </a:t>
            </a:r>
            <a:r>
              <a:rPr lang="tr-TR" b="1" dirty="0">
                <a:latin typeface="Calibri" panose="020F0502020204030204" pitchFamily="34" charset="0"/>
                <a:cs typeface="Calibri" panose="020F0502020204030204" pitchFamily="34" charset="0"/>
              </a:rPr>
              <a:t>Bu proje ile gün içinde öğrencilerin konuşmalarında geçen kelime çeşitliliğinin kelime küpleri, adım adım Türkçe vb. etkinliklerin, uygulama öncesi ve sonrası, çeşitliliğin artmasına olan etkisi incelenecektir.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ARAŞTIRMA YÖNTEMİ: </a:t>
            </a:r>
            <a:r>
              <a:rPr lang="tr-TR" b="1" dirty="0">
                <a:latin typeface="Calibri" panose="020F0502020204030204" pitchFamily="34" charset="0"/>
                <a:cs typeface="Calibri" panose="020F0502020204030204" pitchFamily="34" charset="0"/>
              </a:rPr>
              <a:t>Bu proje, gün içinde öğrencilerin konuşmalarında geçen kelime çeşitliliğinin kelime küpleri, adım adım Türkçe vb. etkinliklerin, uygulama öncesi ve sonrası, çeşitliliğin artmasına olan etkisini inceleyen nicel araştırma olan deneysel bir çalışmadır.</a:t>
            </a:r>
          </a:p>
        </p:txBody>
      </p:sp>
      <p:sp>
        <p:nvSpPr>
          <p:cNvPr id="3" name="Dikdörtgen 2"/>
          <p:cNvSpPr/>
          <p:nvPr/>
        </p:nvSpPr>
        <p:spPr>
          <a:xfrm>
            <a:off x="4509139" y="992838"/>
            <a:ext cx="1348126" cy="523220"/>
          </a:xfrm>
          <a:prstGeom prst="rect">
            <a:avLst/>
          </a:prstGeom>
        </p:spPr>
        <p:txBody>
          <a:bodyPr wrap="none">
            <a:spAutoFit/>
          </a:bodyPr>
          <a:lstStyle/>
          <a:p>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TÜRKÇE</a:t>
            </a:r>
            <a:endParaRPr lang="tr-TR" sz="2800" dirty="0"/>
          </a:p>
        </p:txBody>
      </p:sp>
      <p:sp>
        <p:nvSpPr>
          <p:cNvPr id="4" name="Veri Yer Tutucusu 3"/>
          <p:cNvSpPr>
            <a:spLocks noGrp="1"/>
          </p:cNvSpPr>
          <p:nvPr>
            <p:ph type="dt" sz="half" idx="10"/>
          </p:nvPr>
        </p:nvSpPr>
        <p:spPr/>
        <p:txBody>
          <a:bodyPr/>
          <a:lstStyle/>
          <a:p>
            <a:fld id="{6AC0017A-72DF-4DCF-B7CA-FCDFB0F74AF9}"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18</a:t>
            </a:fld>
            <a:endParaRPr lang="en-US" dirty="0"/>
          </a:p>
        </p:txBody>
      </p:sp>
      <p:grpSp>
        <p:nvGrpSpPr>
          <p:cNvPr id="6" name="Grup 5"/>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8"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819214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31984" y="2402805"/>
            <a:ext cx="9074989" cy="3139321"/>
          </a:xfrm>
          <a:prstGeom prst="rect">
            <a:avLst/>
          </a:prstGeom>
        </p:spPr>
        <p:txBody>
          <a:bodyPr wrap="square">
            <a:spAutoFit/>
          </a:bodyPr>
          <a:lstStyle/>
          <a:p>
            <a:pPr algn="ctr"/>
            <a:r>
              <a:rPr lang="tr-TR" b="1" dirty="0">
                <a:latin typeface="Calibri" panose="020F0502020204030204" pitchFamily="34" charset="0"/>
                <a:cs typeface="Calibri" panose="020F0502020204030204" pitchFamily="34" charset="0"/>
              </a:rPr>
              <a:t> </a:t>
            </a:r>
            <a:r>
              <a:rPr lang="tr-TR" b="1" dirty="0" smtClean="0">
                <a:solidFill>
                  <a:schemeClr val="accent6"/>
                </a:solidFill>
                <a:latin typeface="Calibri" panose="020F0502020204030204" pitchFamily="34" charset="0"/>
                <a:cs typeface="Calibri" panose="020F0502020204030204" pitchFamily="34" charset="0"/>
              </a:rPr>
              <a:t>PROJE ADI: DEYİMLER </a:t>
            </a:r>
            <a:r>
              <a:rPr lang="tr-TR" b="1" dirty="0">
                <a:solidFill>
                  <a:schemeClr val="accent6"/>
                </a:solidFill>
                <a:latin typeface="Calibri" panose="020F0502020204030204" pitchFamily="34" charset="0"/>
                <a:cs typeface="Calibri" panose="020F0502020204030204" pitchFamily="34" charset="0"/>
              </a:rPr>
              <a:t>VE ATASÖZLERİ </a:t>
            </a:r>
            <a:endParaRPr lang="tr-TR" b="1" dirty="0" smtClean="0">
              <a:solidFill>
                <a:schemeClr val="accent6"/>
              </a:solidFill>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AMAÇ: </a:t>
            </a:r>
            <a:r>
              <a:rPr lang="tr-TR" b="1" dirty="0">
                <a:latin typeface="Calibri" panose="020F0502020204030204" pitchFamily="34" charset="0"/>
                <a:cs typeface="Calibri" panose="020F0502020204030204" pitchFamily="34" charset="0"/>
              </a:rPr>
              <a:t>Bu proje ile amaçlanan, deyim ve atasözlerinin ortaya çıkış ve günümüze geliş sürecinin nasıl değiştiğini göstermektir.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ÖZET: </a:t>
            </a:r>
            <a:r>
              <a:rPr lang="tr-TR" b="1" dirty="0">
                <a:latin typeface="Calibri" panose="020F0502020204030204" pitchFamily="34" charset="0"/>
                <a:cs typeface="Calibri" panose="020F0502020204030204" pitchFamily="34" charset="0"/>
              </a:rPr>
              <a:t>Geçmişten günümüze gelen veya yok olmaya yüz tutmuş, deyim ve atasözlerinin tespit edilmesi ve sıklıkla kullanılmayan deyim ve atasözlerinin anlamlarına yönelik hikayeler kurgulanacaktır. Hikâye albümleri oluşturulacaktır.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ARAŞTIRMA YÖNTEMİ: </a:t>
            </a:r>
            <a:r>
              <a:rPr lang="tr-TR" b="1" dirty="0">
                <a:latin typeface="Calibri" panose="020F0502020204030204" pitchFamily="34" charset="0"/>
                <a:cs typeface="Calibri" panose="020F0502020204030204" pitchFamily="34" charset="0"/>
              </a:rPr>
              <a:t>Deyim ve atasözlerinin ortaya çıkış ve günümüze geliş sürecinin nasıl değiştiğini gösteren nitel bir çalışmadır. </a:t>
            </a:r>
          </a:p>
        </p:txBody>
      </p:sp>
      <p:sp>
        <p:nvSpPr>
          <p:cNvPr id="3" name="Dikdörtgen 2"/>
          <p:cNvSpPr/>
          <p:nvPr/>
        </p:nvSpPr>
        <p:spPr>
          <a:xfrm>
            <a:off x="4509139" y="992838"/>
            <a:ext cx="1348126" cy="523220"/>
          </a:xfrm>
          <a:prstGeom prst="rect">
            <a:avLst/>
          </a:prstGeom>
        </p:spPr>
        <p:txBody>
          <a:bodyPr wrap="none">
            <a:spAutoFit/>
          </a:bodyPr>
          <a:lstStyle/>
          <a:p>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TÜRKÇE</a:t>
            </a:r>
            <a:endParaRPr lang="tr-TR" sz="2800" dirty="0"/>
          </a:p>
        </p:txBody>
      </p:sp>
      <p:sp>
        <p:nvSpPr>
          <p:cNvPr id="4" name="Veri Yer Tutucusu 3"/>
          <p:cNvSpPr>
            <a:spLocks noGrp="1"/>
          </p:cNvSpPr>
          <p:nvPr>
            <p:ph type="dt" sz="half" idx="10"/>
          </p:nvPr>
        </p:nvSpPr>
        <p:spPr/>
        <p:txBody>
          <a:bodyPr/>
          <a:lstStyle/>
          <a:p>
            <a:fld id="{0B4D86A8-046D-4CB4-9535-D59F55A3C9B5}"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19</a:t>
            </a:fld>
            <a:endParaRPr lang="en-US" dirty="0"/>
          </a:p>
        </p:txBody>
      </p:sp>
      <p:grpSp>
        <p:nvGrpSpPr>
          <p:cNvPr id="6" name="Grup 5"/>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8"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671882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21432" y="1952324"/>
            <a:ext cx="9670211" cy="3693319"/>
          </a:xfrm>
          <a:prstGeom prst="rect">
            <a:avLst/>
          </a:prstGeom>
        </p:spPr>
        <p:txBody>
          <a:bodyPr wrap="square">
            <a:spAutoFit/>
          </a:bodyPr>
          <a:lstStyle/>
          <a:p>
            <a:pPr algn="ctr"/>
            <a:r>
              <a:rPr lang="tr-TR" b="1" dirty="0" smtClean="0">
                <a:solidFill>
                  <a:srgbClr val="FFC000"/>
                </a:solidFill>
                <a:latin typeface="Calibri" panose="020F0502020204030204" pitchFamily="34" charset="0"/>
                <a:cs typeface="Calibri" panose="020F0502020204030204" pitchFamily="34" charset="0"/>
              </a:rPr>
              <a:t>PROJE ADI: DENİZLERDE </a:t>
            </a:r>
            <a:r>
              <a:rPr lang="tr-TR" b="1" dirty="0">
                <a:solidFill>
                  <a:srgbClr val="FFC000"/>
                </a:solidFill>
                <a:latin typeface="Calibri" panose="020F0502020204030204" pitchFamily="34" charset="0"/>
                <a:cs typeface="Calibri" panose="020F0502020204030204" pitchFamily="34" charset="0"/>
              </a:rPr>
              <a:t>DERİNLERE İNİLDİKÇE CANLI </a:t>
            </a:r>
            <a:r>
              <a:rPr lang="tr-TR" b="1" dirty="0" smtClean="0">
                <a:solidFill>
                  <a:srgbClr val="FFC000"/>
                </a:solidFill>
                <a:latin typeface="Calibri" panose="020F0502020204030204" pitchFamily="34" charset="0"/>
                <a:cs typeface="Calibri" panose="020F0502020204030204" pitchFamily="34" charset="0"/>
              </a:rPr>
              <a:t>ÇEŞİTLİLİĞİ</a:t>
            </a:r>
          </a:p>
          <a:p>
            <a:endParaRPr lang="tr-TR" dirty="0">
              <a:latin typeface="Calibri" panose="020F0502020204030204" pitchFamily="34" charset="0"/>
              <a:cs typeface="Calibri" panose="020F0502020204030204" pitchFamily="34" charset="0"/>
            </a:endParaRPr>
          </a:p>
          <a:p>
            <a:r>
              <a:rPr lang="tr-TR" b="1" dirty="0">
                <a:solidFill>
                  <a:srgbClr val="FFC000"/>
                </a:solidFill>
                <a:latin typeface="Calibri" panose="020F0502020204030204" pitchFamily="34" charset="0"/>
                <a:cs typeface="Calibri" panose="020F0502020204030204" pitchFamily="34" charset="0"/>
              </a:rPr>
              <a:t>AMAÇ: </a:t>
            </a:r>
            <a:r>
              <a:rPr lang="tr-TR" dirty="0">
                <a:latin typeface="Calibri" panose="020F0502020204030204" pitchFamily="34" charset="0"/>
                <a:cs typeface="Calibri" panose="020F0502020204030204" pitchFamily="34" charset="0"/>
              </a:rPr>
              <a:t>Bu proje, denizlerde derinlere inildikçe basınç değişiminin, canlı çeşitliliğine olan etkilerini incelemeyi amaçlamaktadır</a:t>
            </a:r>
            <a:r>
              <a:rPr lang="tr-TR" dirty="0" smtClean="0">
                <a:latin typeface="Calibri" panose="020F0502020204030204" pitchFamily="34" charset="0"/>
                <a:cs typeface="Calibri" panose="020F0502020204030204" pitchFamily="34" charset="0"/>
              </a:rPr>
              <a:t>.</a:t>
            </a:r>
          </a:p>
          <a:p>
            <a:endParaRPr lang="tr-TR" dirty="0">
              <a:latin typeface="Calibri" panose="020F0502020204030204" pitchFamily="34" charset="0"/>
              <a:cs typeface="Calibri" panose="020F0502020204030204" pitchFamily="34" charset="0"/>
            </a:endParaRPr>
          </a:p>
          <a:p>
            <a:r>
              <a:rPr lang="tr-TR" b="1" dirty="0">
                <a:solidFill>
                  <a:srgbClr val="FFC000"/>
                </a:solidFill>
                <a:latin typeface="Calibri" panose="020F0502020204030204" pitchFamily="34" charset="0"/>
                <a:cs typeface="Calibri" panose="020F0502020204030204" pitchFamily="34" charset="0"/>
              </a:rPr>
              <a:t>ÖZET: </a:t>
            </a:r>
            <a:r>
              <a:rPr lang="tr-TR" dirty="0">
                <a:latin typeface="Calibri" panose="020F0502020204030204" pitchFamily="34" charset="0"/>
                <a:cs typeface="Calibri" panose="020F0502020204030204" pitchFamily="34" charset="0"/>
              </a:rPr>
              <a:t>Bu projede, denizlerde derinlere inildikçe canlı çeşitliliğindeki farklılıkların nedenleri incelenip bu farklılaşmaya basıncın nasıl etki edebileceği deneysel modellerle açıklanmaya çalışılacaktır. En derin olan Mariana çukurundaki bölgede canlı çeşitliliğinin,  basınca bağlı olarak nasıl değişebileceği araştırılacaktır</a:t>
            </a:r>
            <a:r>
              <a:rPr lang="tr-TR" dirty="0" smtClean="0">
                <a:latin typeface="Calibri" panose="020F0502020204030204" pitchFamily="34" charset="0"/>
                <a:cs typeface="Calibri" panose="020F0502020204030204" pitchFamily="34" charset="0"/>
              </a:rPr>
              <a:t>.</a:t>
            </a:r>
          </a:p>
          <a:p>
            <a:endParaRPr lang="tr-TR" dirty="0">
              <a:latin typeface="Calibri" panose="020F0502020204030204" pitchFamily="34" charset="0"/>
              <a:cs typeface="Calibri" panose="020F0502020204030204" pitchFamily="34" charset="0"/>
            </a:endParaRPr>
          </a:p>
          <a:p>
            <a:r>
              <a:rPr lang="tr-TR" b="1" dirty="0">
                <a:solidFill>
                  <a:srgbClr val="FFC000"/>
                </a:solidFill>
                <a:latin typeface="Calibri" panose="020F0502020204030204" pitchFamily="34" charset="0"/>
                <a:cs typeface="Calibri" panose="020F0502020204030204" pitchFamily="34" charset="0"/>
              </a:rPr>
              <a:t>ARAŞTIRMA YÖNTEMİ: </a:t>
            </a:r>
            <a:r>
              <a:rPr lang="tr-TR" dirty="0">
                <a:latin typeface="Calibri" panose="020F0502020204030204" pitchFamily="34" charset="0"/>
                <a:cs typeface="Calibri" panose="020F0502020204030204" pitchFamily="34" charset="0"/>
              </a:rPr>
              <a:t>Bu projede literatür taraması yapılarak canlı çeşitliliği tespit </a:t>
            </a:r>
            <a:r>
              <a:rPr lang="tr-TR" dirty="0" smtClean="0">
                <a:latin typeface="Calibri" panose="020F0502020204030204" pitchFamily="34" charset="0"/>
                <a:cs typeface="Calibri" panose="020F0502020204030204" pitchFamily="34" charset="0"/>
              </a:rPr>
              <a:t>edilecek, maket tasarımı yapılarak </a:t>
            </a:r>
            <a:r>
              <a:rPr lang="tr-TR" dirty="0">
                <a:latin typeface="Calibri" panose="020F0502020204030204" pitchFamily="34" charset="0"/>
                <a:cs typeface="Calibri" panose="020F0502020204030204" pitchFamily="34" charset="0"/>
              </a:rPr>
              <a:t>ve basınç ile ilişkisi, nicel araştırma yöntemi olan deneysel araştırma ile açıklanmaya çalışılacaktır.</a:t>
            </a:r>
          </a:p>
        </p:txBody>
      </p:sp>
      <p:sp>
        <p:nvSpPr>
          <p:cNvPr id="4" name="Dikdörtgen 3"/>
          <p:cNvSpPr/>
          <p:nvPr/>
        </p:nvSpPr>
        <p:spPr>
          <a:xfrm>
            <a:off x="1959465" y="793479"/>
            <a:ext cx="7821629" cy="523220"/>
          </a:xfrm>
          <a:prstGeom prst="rect">
            <a:avLst/>
          </a:prstGeom>
          <a:noFill/>
        </p:spPr>
        <p:txBody>
          <a:bodyPr wrap="none" lIns="91440" tIns="45720" rIns="91440" bIns="45720">
            <a:spAutoFit/>
          </a:bodyPr>
          <a:lstStyle/>
          <a:p>
            <a:pPr algn="ctr"/>
            <a:r>
              <a:rPr lang="tr-TR" sz="2800" b="1" dirty="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FEN </a:t>
            </a:r>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BİLİMLERİ (Biyoloji/Fizik)- TEKNOLOJİ TASARIM</a:t>
            </a:r>
            <a:endParaRPr lang="tr-TR" sz="2800" b="1" dirty="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endParaRPr>
          </a:p>
        </p:txBody>
      </p:sp>
      <p:sp>
        <p:nvSpPr>
          <p:cNvPr id="5" name="Veri Yer Tutucusu 4"/>
          <p:cNvSpPr>
            <a:spLocks noGrp="1"/>
          </p:cNvSpPr>
          <p:nvPr>
            <p:ph type="dt" sz="half" idx="10"/>
          </p:nvPr>
        </p:nvSpPr>
        <p:spPr/>
        <p:txBody>
          <a:bodyPr/>
          <a:lstStyle/>
          <a:p>
            <a:fld id="{38FBBD59-920B-4FB7-BD71-C1DA0EE20029}" type="datetime1">
              <a:rPr lang="en-US" smtClean="0"/>
              <a:t>10/19/2017</a:t>
            </a:fld>
            <a:endParaRPr lang="en-US" dirty="0"/>
          </a:p>
        </p:txBody>
      </p:sp>
      <p:sp>
        <p:nvSpPr>
          <p:cNvPr id="6" name="Slayt Numarası Yer Tutucusu 5"/>
          <p:cNvSpPr>
            <a:spLocks noGrp="1"/>
          </p:cNvSpPr>
          <p:nvPr>
            <p:ph type="sldNum" sz="quarter" idx="12"/>
          </p:nvPr>
        </p:nvSpPr>
        <p:spPr/>
        <p:txBody>
          <a:bodyPr/>
          <a:lstStyle/>
          <a:p>
            <a:fld id="{6D22F896-40B5-4ADD-8801-0D06FADFA095}" type="slidenum">
              <a:rPr lang="en-US" smtClean="0"/>
              <a:t>2</a:t>
            </a:fld>
            <a:endParaRPr lang="en-US" dirty="0"/>
          </a:p>
        </p:txBody>
      </p:sp>
      <p:grpSp>
        <p:nvGrpSpPr>
          <p:cNvPr id="7" name="Grup 6"/>
          <p:cNvGrpSpPr/>
          <p:nvPr/>
        </p:nvGrpSpPr>
        <p:grpSpPr>
          <a:xfrm>
            <a:off x="355122" y="215663"/>
            <a:ext cx="1119996" cy="1008289"/>
            <a:chOff x="8065698" y="558304"/>
            <a:chExt cx="1854679" cy="1732401"/>
          </a:xfrm>
        </p:grpSpPr>
        <p:sp>
          <p:nvSpPr>
            <p:cNvPr id="8" name="Dikdörtgen 7"/>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9"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527114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73192" y="1963810"/>
            <a:ext cx="8876582" cy="3139321"/>
          </a:xfrm>
          <a:prstGeom prst="rect">
            <a:avLst/>
          </a:prstGeom>
        </p:spPr>
        <p:txBody>
          <a:bodyPr wrap="square">
            <a:spAutoFit/>
          </a:bodyPr>
          <a:lstStyle/>
          <a:p>
            <a:pPr algn="ctr"/>
            <a:r>
              <a:rPr lang="tr-TR" b="1" dirty="0">
                <a:latin typeface="Calibri" panose="020F0502020204030204" pitchFamily="34" charset="0"/>
                <a:cs typeface="Calibri" panose="020F0502020204030204" pitchFamily="34" charset="0"/>
              </a:rPr>
              <a:t> </a:t>
            </a:r>
            <a:r>
              <a:rPr lang="tr-TR" b="1" dirty="0" smtClean="0">
                <a:solidFill>
                  <a:schemeClr val="accent6"/>
                </a:solidFill>
                <a:latin typeface="Calibri" panose="020F0502020204030204" pitchFamily="34" charset="0"/>
                <a:cs typeface="Calibri" panose="020F0502020204030204" pitchFamily="34" charset="0"/>
              </a:rPr>
              <a:t>PROJE ADI: KARAGÖZ- </a:t>
            </a:r>
            <a:r>
              <a:rPr lang="tr-TR" b="1" dirty="0">
                <a:solidFill>
                  <a:schemeClr val="accent6"/>
                </a:solidFill>
                <a:latin typeface="Calibri" panose="020F0502020204030204" pitchFamily="34" charset="0"/>
                <a:cs typeface="Calibri" panose="020F0502020204030204" pitchFamily="34" charset="0"/>
              </a:rPr>
              <a:t>HACİVAT </a:t>
            </a:r>
            <a:endParaRPr lang="tr-TR" b="1" dirty="0" smtClean="0">
              <a:solidFill>
                <a:schemeClr val="accent6"/>
              </a:solidFill>
              <a:latin typeface="Calibri" panose="020F0502020204030204" pitchFamily="34" charset="0"/>
              <a:cs typeface="Calibri" panose="020F0502020204030204" pitchFamily="34" charset="0"/>
            </a:endParaRPr>
          </a:p>
          <a:p>
            <a:pPr algn="ctr"/>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AMAÇ: </a:t>
            </a:r>
            <a:r>
              <a:rPr lang="tr-TR" b="1" dirty="0">
                <a:latin typeface="Calibri" panose="020F0502020204030204" pitchFamily="34" charset="0"/>
                <a:cs typeface="Calibri" panose="020F0502020204030204" pitchFamily="34" charset="0"/>
              </a:rPr>
              <a:t>Bu proje ile Karagöz- Hacivat’ın hangi dönemde ve nasıl ortaya çıktığı araştırılarak bir orta oyunu hazırlamak amaçlanmıştır.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ÖZET: </a:t>
            </a:r>
            <a:r>
              <a:rPr lang="tr-TR" b="1" dirty="0">
                <a:latin typeface="Calibri" panose="020F0502020204030204" pitchFamily="34" charset="0"/>
                <a:cs typeface="Calibri" panose="020F0502020204030204" pitchFamily="34" charset="0"/>
              </a:rPr>
              <a:t>Bu projede, Karagöz- Hacivat’ın hangi dönemde ve nasıl ortaya çıktığı araştırılarak öğrencilerin noktalama işaretleri ve yazım kuralları konusunda yazacağı ortaoyunu sergilenecektir.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YÖNTEM: </a:t>
            </a:r>
            <a:r>
              <a:rPr lang="tr-TR" b="1" dirty="0">
                <a:latin typeface="Calibri" panose="020F0502020204030204" pitchFamily="34" charset="0"/>
                <a:cs typeface="Calibri" panose="020F0502020204030204" pitchFamily="34" charset="0"/>
              </a:rPr>
              <a:t>Bu projede, Karagöz ve Hacivat orta oyunu hikaye edilerek </a:t>
            </a:r>
            <a:r>
              <a:rPr lang="tr-TR" b="1" dirty="0" smtClean="0">
                <a:latin typeface="Calibri" panose="020F0502020204030204" pitchFamily="34" charset="0"/>
                <a:cs typeface="Calibri" panose="020F0502020204030204" pitchFamily="34" charset="0"/>
              </a:rPr>
              <a:t>yazılacak ve sahneye sunulacaktır. </a:t>
            </a:r>
            <a:endParaRPr lang="tr-TR" b="1" dirty="0">
              <a:latin typeface="Calibri" panose="020F0502020204030204" pitchFamily="34" charset="0"/>
              <a:cs typeface="Calibri" panose="020F0502020204030204" pitchFamily="34" charset="0"/>
            </a:endParaRPr>
          </a:p>
        </p:txBody>
      </p:sp>
      <p:sp>
        <p:nvSpPr>
          <p:cNvPr id="3" name="Dikdörtgen 2"/>
          <p:cNvSpPr/>
          <p:nvPr/>
        </p:nvSpPr>
        <p:spPr>
          <a:xfrm>
            <a:off x="5018098" y="992837"/>
            <a:ext cx="1348126" cy="523220"/>
          </a:xfrm>
          <a:prstGeom prst="rect">
            <a:avLst/>
          </a:prstGeom>
        </p:spPr>
        <p:txBody>
          <a:bodyPr wrap="none">
            <a:spAutoFit/>
          </a:bodyPr>
          <a:lstStyle/>
          <a:p>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TÜRKÇE</a:t>
            </a:r>
            <a:endParaRPr lang="tr-TR" sz="2800" dirty="0"/>
          </a:p>
        </p:txBody>
      </p:sp>
      <p:sp>
        <p:nvSpPr>
          <p:cNvPr id="4" name="Veri Yer Tutucusu 3"/>
          <p:cNvSpPr>
            <a:spLocks noGrp="1"/>
          </p:cNvSpPr>
          <p:nvPr>
            <p:ph type="dt" sz="half" idx="10"/>
          </p:nvPr>
        </p:nvSpPr>
        <p:spPr/>
        <p:txBody>
          <a:bodyPr/>
          <a:lstStyle/>
          <a:p>
            <a:fld id="{DD4DC99C-DD28-4D96-82E2-615B57B3D108}"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20</a:t>
            </a:fld>
            <a:endParaRPr lang="en-US" dirty="0"/>
          </a:p>
        </p:txBody>
      </p:sp>
      <p:grpSp>
        <p:nvGrpSpPr>
          <p:cNvPr id="8" name="Grup 7"/>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1026" name="Picture 2" descr="http://www.tubitak.gov.tr/sites/default/files/4006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20409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4784" y="2057270"/>
            <a:ext cx="10317192" cy="2862322"/>
          </a:xfrm>
          <a:prstGeom prst="rect">
            <a:avLst/>
          </a:prstGeom>
        </p:spPr>
        <p:txBody>
          <a:bodyPr wrap="square">
            <a:spAutoFit/>
          </a:bodyPr>
          <a:lstStyle/>
          <a:p>
            <a:pPr algn="ctr"/>
            <a:r>
              <a:rPr lang="tr-TR" b="1" dirty="0" smtClean="0">
                <a:solidFill>
                  <a:schemeClr val="accent6"/>
                </a:solidFill>
                <a:latin typeface="Calibri" panose="020F0502020204030204" pitchFamily="34" charset="0"/>
                <a:cs typeface="Calibri" panose="020F0502020204030204" pitchFamily="34" charset="0"/>
              </a:rPr>
              <a:t>PROJE ADI: YANLIŞ </a:t>
            </a:r>
            <a:r>
              <a:rPr lang="tr-TR" b="1" dirty="0">
                <a:solidFill>
                  <a:schemeClr val="accent6"/>
                </a:solidFill>
                <a:latin typeface="Calibri" panose="020F0502020204030204" pitchFamily="34" charset="0"/>
                <a:cs typeface="Calibri" panose="020F0502020204030204" pitchFamily="34" charset="0"/>
              </a:rPr>
              <a:t>BİLİNEN SÖZCÜK GRUPLARI VE DEYİMLER </a:t>
            </a:r>
          </a:p>
          <a:p>
            <a:r>
              <a:rPr lang="tr-TR" b="1" dirty="0">
                <a:latin typeface="Calibri" panose="020F0502020204030204" pitchFamily="34" charset="0"/>
                <a:cs typeface="Calibri" panose="020F0502020204030204" pitchFamily="34" charset="0"/>
              </a:rPr>
              <a:t> </a:t>
            </a:r>
          </a:p>
          <a:p>
            <a:r>
              <a:rPr lang="tr-TR" b="1" dirty="0">
                <a:solidFill>
                  <a:schemeClr val="accent6"/>
                </a:solidFill>
                <a:latin typeface="Calibri" panose="020F0502020204030204" pitchFamily="34" charset="0"/>
                <a:cs typeface="Calibri" panose="020F0502020204030204" pitchFamily="34" charset="0"/>
              </a:rPr>
              <a:t>AMAÇ: </a:t>
            </a:r>
            <a:r>
              <a:rPr lang="tr-TR" b="1" dirty="0">
                <a:latin typeface="Calibri" panose="020F0502020204030204" pitchFamily="34" charset="0"/>
                <a:cs typeface="Calibri" panose="020F0502020204030204" pitchFamily="34" charset="0"/>
              </a:rPr>
              <a:t>Bu proje ile yanlış bilinen kalıplaşmış sözcük grupları ve deyimlerin tespiti  </a:t>
            </a:r>
          </a:p>
          <a:p>
            <a:r>
              <a:rPr lang="tr-TR" b="1" dirty="0">
                <a:latin typeface="Calibri" panose="020F0502020204030204" pitchFamily="34" charset="0"/>
                <a:cs typeface="Calibri" panose="020F0502020204030204" pitchFamily="34" charset="0"/>
              </a:rPr>
              <a:t>amaçlanmaktadır </a:t>
            </a:r>
            <a:endParaRPr lang="tr-TR" b="1" dirty="0" smtClean="0">
              <a:latin typeface="Calibri" panose="020F0502020204030204" pitchFamily="34" charset="0"/>
              <a:cs typeface="Calibri" panose="020F0502020204030204" pitchFamily="34" charset="0"/>
            </a:endParaRPr>
          </a:p>
          <a:p>
            <a:endParaRPr lang="tr-TR" b="1" dirty="0" smtClean="0">
              <a:latin typeface="Calibri" panose="020F0502020204030204" pitchFamily="34" charset="0"/>
              <a:cs typeface="Calibri" panose="020F0502020204030204" pitchFamily="34" charset="0"/>
            </a:endParaRPr>
          </a:p>
          <a:p>
            <a:r>
              <a:rPr lang="tr-TR" b="1" dirty="0" smtClean="0">
                <a:solidFill>
                  <a:schemeClr val="accent6"/>
                </a:solidFill>
                <a:latin typeface="Calibri" panose="020F0502020204030204" pitchFamily="34" charset="0"/>
                <a:cs typeface="Calibri" panose="020F0502020204030204" pitchFamily="34" charset="0"/>
              </a:rPr>
              <a:t>ÖZET</a:t>
            </a:r>
            <a:r>
              <a:rPr lang="tr-TR" b="1" dirty="0">
                <a:solidFill>
                  <a:schemeClr val="accent6"/>
                </a:solidFill>
                <a:latin typeface="Calibri" panose="020F0502020204030204" pitchFamily="34" charset="0"/>
                <a:cs typeface="Calibri" panose="020F0502020204030204" pitchFamily="34" charset="0"/>
              </a:rPr>
              <a:t>: </a:t>
            </a:r>
            <a:r>
              <a:rPr lang="tr-TR" b="1" dirty="0">
                <a:latin typeface="Calibri" panose="020F0502020204030204" pitchFamily="34" charset="0"/>
                <a:cs typeface="Calibri" panose="020F0502020204030204" pitchFamily="34" charset="0"/>
              </a:rPr>
              <a:t>Bu proje ile okulumuzda yanlış bilinen kalıplaşmış sözcük grupları ve deyimler, anket oluşturularak tespit edilecektir. Bu durumun çözümüne yönelik öneriler </a:t>
            </a:r>
            <a:r>
              <a:rPr lang="tr-TR" b="1" dirty="0" smtClean="0">
                <a:latin typeface="Calibri" panose="020F0502020204030204" pitchFamily="34" charset="0"/>
                <a:cs typeface="Calibri" panose="020F0502020204030204" pitchFamily="34" charset="0"/>
              </a:rPr>
              <a:t>geliştirilecektir.    </a:t>
            </a: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ARAŞTIRMA YÖNTEMİ:</a:t>
            </a:r>
            <a:r>
              <a:rPr lang="tr-TR" b="1" dirty="0">
                <a:latin typeface="Calibri" panose="020F0502020204030204" pitchFamily="34" charset="0"/>
                <a:cs typeface="Calibri" panose="020F0502020204030204" pitchFamily="34" charset="0"/>
              </a:rPr>
              <a:t> Bu proje, yanlış bilinen kalıplaşmış sözcük grupları ve deyimlerin tespit eden nitel bir araştırma olan mevcut durumu açıklayan </a:t>
            </a:r>
            <a:r>
              <a:rPr lang="tr-TR" b="1" dirty="0" err="1">
                <a:latin typeface="Calibri" panose="020F0502020204030204" pitchFamily="34" charset="0"/>
                <a:cs typeface="Calibri" panose="020F0502020204030204" pitchFamily="34" charset="0"/>
              </a:rPr>
              <a:t>betimsel</a:t>
            </a:r>
            <a:r>
              <a:rPr lang="tr-TR" b="1" dirty="0">
                <a:latin typeface="Calibri" panose="020F0502020204030204" pitchFamily="34" charset="0"/>
                <a:cs typeface="Calibri" panose="020F0502020204030204" pitchFamily="34" charset="0"/>
              </a:rPr>
              <a:t> bir çalışmadır. </a:t>
            </a:r>
          </a:p>
        </p:txBody>
      </p:sp>
      <p:sp>
        <p:nvSpPr>
          <p:cNvPr id="3" name="Dikdörtgen 2"/>
          <p:cNvSpPr/>
          <p:nvPr/>
        </p:nvSpPr>
        <p:spPr>
          <a:xfrm>
            <a:off x="4923207" y="992838"/>
            <a:ext cx="1348126" cy="523220"/>
          </a:xfrm>
          <a:prstGeom prst="rect">
            <a:avLst/>
          </a:prstGeom>
        </p:spPr>
        <p:txBody>
          <a:bodyPr wrap="none">
            <a:spAutoFit/>
          </a:bodyPr>
          <a:lstStyle/>
          <a:p>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TÜRKÇE</a:t>
            </a:r>
            <a:endParaRPr lang="tr-TR" sz="2800" dirty="0"/>
          </a:p>
        </p:txBody>
      </p:sp>
      <p:sp>
        <p:nvSpPr>
          <p:cNvPr id="5" name="Veri Yer Tutucusu 4"/>
          <p:cNvSpPr>
            <a:spLocks noGrp="1"/>
          </p:cNvSpPr>
          <p:nvPr>
            <p:ph type="dt" sz="half" idx="10"/>
          </p:nvPr>
        </p:nvSpPr>
        <p:spPr/>
        <p:txBody>
          <a:bodyPr/>
          <a:lstStyle/>
          <a:p>
            <a:fld id="{94B31FBF-A5BB-4F49-A9A0-FFE4AB406F04}" type="datetime1">
              <a:rPr lang="en-US" smtClean="0"/>
              <a:t>10/19/2017</a:t>
            </a:fld>
            <a:endParaRPr lang="en-US" dirty="0"/>
          </a:p>
        </p:txBody>
      </p:sp>
      <p:sp>
        <p:nvSpPr>
          <p:cNvPr id="6" name="Slayt Numarası Yer Tutucusu 5"/>
          <p:cNvSpPr>
            <a:spLocks noGrp="1"/>
          </p:cNvSpPr>
          <p:nvPr>
            <p:ph type="sldNum" sz="quarter" idx="12"/>
          </p:nvPr>
        </p:nvSpPr>
        <p:spPr/>
        <p:txBody>
          <a:bodyPr/>
          <a:lstStyle/>
          <a:p>
            <a:fld id="{6D22F896-40B5-4ADD-8801-0D06FADFA095}" type="slidenum">
              <a:rPr lang="en-US" smtClean="0"/>
              <a:t>21</a:t>
            </a:fld>
            <a:endParaRPr lang="en-US" dirty="0"/>
          </a:p>
        </p:txBody>
      </p:sp>
      <p:grpSp>
        <p:nvGrpSpPr>
          <p:cNvPr id="7" name="Grup 6"/>
          <p:cNvGrpSpPr/>
          <p:nvPr/>
        </p:nvGrpSpPr>
        <p:grpSpPr>
          <a:xfrm>
            <a:off x="355122" y="215663"/>
            <a:ext cx="1119996" cy="1008289"/>
            <a:chOff x="8065698" y="558304"/>
            <a:chExt cx="1854679" cy="1732401"/>
          </a:xfrm>
        </p:grpSpPr>
        <p:sp>
          <p:nvSpPr>
            <p:cNvPr id="8" name="Dikdörtgen 7"/>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9"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97485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04181" y="2073569"/>
            <a:ext cx="9687464" cy="3970318"/>
          </a:xfrm>
          <a:prstGeom prst="rect">
            <a:avLst/>
          </a:prstGeom>
        </p:spPr>
        <p:txBody>
          <a:bodyPr wrap="square">
            <a:spAutoFit/>
          </a:bodyPr>
          <a:lstStyle/>
          <a:p>
            <a:pPr algn="ctr"/>
            <a:r>
              <a:rPr lang="tr-TR" b="1" dirty="0">
                <a:latin typeface="Calibri" panose="020F0502020204030204" pitchFamily="34" charset="0"/>
                <a:cs typeface="Calibri" panose="020F0502020204030204" pitchFamily="34" charset="0"/>
              </a:rPr>
              <a:t> </a:t>
            </a:r>
            <a:r>
              <a:rPr lang="tr-TR" b="1" dirty="0" smtClean="0">
                <a:solidFill>
                  <a:schemeClr val="accent6"/>
                </a:solidFill>
                <a:latin typeface="Calibri" panose="020F0502020204030204" pitchFamily="34" charset="0"/>
                <a:cs typeface="Calibri" panose="020F0502020204030204" pitchFamily="34" charset="0"/>
              </a:rPr>
              <a:t>PROJE ADI: ANLAMINA </a:t>
            </a:r>
            <a:r>
              <a:rPr lang="tr-TR" b="1" dirty="0">
                <a:solidFill>
                  <a:schemeClr val="accent6"/>
                </a:solidFill>
                <a:latin typeface="Calibri" panose="020F0502020204030204" pitchFamily="34" charset="0"/>
                <a:cs typeface="Calibri" panose="020F0502020204030204" pitchFamily="34" charset="0"/>
              </a:rPr>
              <a:t>GÖRE </a:t>
            </a:r>
            <a:r>
              <a:rPr lang="tr-TR" b="1" dirty="0" smtClean="0">
                <a:solidFill>
                  <a:schemeClr val="accent6"/>
                </a:solidFill>
                <a:latin typeface="Calibri" panose="020F0502020204030204" pitchFamily="34" charset="0"/>
                <a:cs typeface="Calibri" panose="020F0502020204030204" pitchFamily="34" charset="0"/>
              </a:rPr>
              <a:t>FİİLLER</a:t>
            </a:r>
            <a:endParaRPr lang="tr-TR" b="1" dirty="0">
              <a:solidFill>
                <a:schemeClr val="accent6"/>
              </a:solidFill>
              <a:latin typeface="Calibri" panose="020F0502020204030204" pitchFamily="34" charset="0"/>
              <a:cs typeface="Calibri" panose="020F0502020204030204" pitchFamily="34" charset="0"/>
            </a:endParaRPr>
          </a:p>
          <a:p>
            <a:endParaRPr lang="tr-TR" b="1" dirty="0">
              <a:solidFill>
                <a:schemeClr val="accent6"/>
              </a:solidFill>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AMAÇ: </a:t>
            </a:r>
            <a:r>
              <a:rPr lang="tr-TR" b="1" dirty="0">
                <a:latin typeface="Calibri" panose="020F0502020204030204" pitchFamily="34" charset="0"/>
                <a:cs typeface="Calibri" panose="020F0502020204030204" pitchFamily="34" charset="0"/>
              </a:rPr>
              <a:t>Bu proje ile amaçlanan, anlamına göre fiillerin ayırt edilebilmesine yönelik materyal geliştirilerek uygulama öncesi ve sonrası gelişiminin öğrenmeye etkisinin incelenmektir. </a:t>
            </a:r>
          </a:p>
          <a:p>
            <a:endParaRPr lang="tr-TR" b="1" dirty="0" smtClean="0">
              <a:latin typeface="Calibri" panose="020F0502020204030204" pitchFamily="34" charset="0"/>
              <a:cs typeface="Calibri" panose="020F0502020204030204" pitchFamily="34" charset="0"/>
            </a:endParaRPr>
          </a:p>
          <a:p>
            <a:r>
              <a:rPr lang="tr-TR" b="1" dirty="0" smtClean="0">
                <a:solidFill>
                  <a:schemeClr val="accent6"/>
                </a:solidFill>
                <a:latin typeface="Calibri" panose="020F0502020204030204" pitchFamily="34" charset="0"/>
                <a:cs typeface="Calibri" panose="020F0502020204030204" pitchFamily="34" charset="0"/>
              </a:rPr>
              <a:t>ÖZET</a:t>
            </a:r>
            <a:r>
              <a:rPr lang="tr-TR" b="1" dirty="0">
                <a:solidFill>
                  <a:schemeClr val="accent6"/>
                </a:solidFill>
                <a:latin typeface="Calibri" panose="020F0502020204030204" pitchFamily="34" charset="0"/>
                <a:cs typeface="Calibri" panose="020F0502020204030204" pitchFamily="34" charset="0"/>
              </a:rPr>
              <a:t>: </a:t>
            </a:r>
            <a:r>
              <a:rPr lang="tr-TR" b="1" dirty="0">
                <a:latin typeface="Calibri" panose="020F0502020204030204" pitchFamily="34" charset="0"/>
                <a:cs typeface="Calibri" panose="020F0502020204030204" pitchFamily="34" charset="0"/>
              </a:rPr>
              <a:t>Bu projede, anlamına göre fiillerin ayırt edilebilmesine yönelik materyal geliştirilecektir. Uygulama öncesi ve sonrası materyalin öğrenmeye etkisini anketlerle inceleyen nitel bir çalışmadır. </a:t>
            </a:r>
          </a:p>
          <a:p>
            <a:endParaRPr lang="tr-TR" b="1" dirty="0" smtClean="0">
              <a:latin typeface="Calibri" panose="020F0502020204030204" pitchFamily="34" charset="0"/>
              <a:cs typeface="Calibri" panose="020F0502020204030204" pitchFamily="34" charset="0"/>
            </a:endParaRPr>
          </a:p>
          <a:p>
            <a:r>
              <a:rPr lang="tr-TR" b="1" dirty="0" smtClean="0">
                <a:solidFill>
                  <a:schemeClr val="accent6"/>
                </a:solidFill>
                <a:latin typeface="Calibri" panose="020F0502020204030204" pitchFamily="34" charset="0"/>
                <a:cs typeface="Calibri" panose="020F0502020204030204" pitchFamily="34" charset="0"/>
              </a:rPr>
              <a:t>ARAŞTIRMA </a:t>
            </a:r>
            <a:r>
              <a:rPr lang="tr-TR" b="1" dirty="0">
                <a:solidFill>
                  <a:schemeClr val="accent6"/>
                </a:solidFill>
                <a:latin typeface="Calibri" panose="020F0502020204030204" pitchFamily="34" charset="0"/>
                <a:cs typeface="Calibri" panose="020F0502020204030204" pitchFamily="34" charset="0"/>
              </a:rPr>
              <a:t>YÖNTEMİ: </a:t>
            </a:r>
            <a:r>
              <a:rPr lang="tr-TR" b="1" dirty="0">
                <a:latin typeface="Calibri" panose="020F0502020204030204" pitchFamily="34" charset="0"/>
                <a:cs typeface="Calibri" panose="020F0502020204030204" pitchFamily="34" charset="0"/>
              </a:rPr>
              <a:t>Anlamına göre fiillerin ayırt edilebilmesine yönelik materyal geliştirilerek uygulama öncesi ve sonrası gelişiminin öğrenmeye etkisinin ön test ve son testlerle inceleyen deneysel bir çalışmadır.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latin typeface="Calibri" panose="020F0502020204030204" pitchFamily="34" charset="0"/>
                <a:cs typeface="Calibri" panose="020F0502020204030204" pitchFamily="34" charset="0"/>
              </a:rPr>
              <a:t>(NOT: Bu belge örnek niteliğindedir. Sosyal medya platformlarında kullanılması, paylaşılması yasaktır.) </a:t>
            </a:r>
          </a:p>
        </p:txBody>
      </p:sp>
      <p:sp>
        <p:nvSpPr>
          <p:cNvPr id="3" name="Dikdörtgen 2"/>
          <p:cNvSpPr/>
          <p:nvPr/>
        </p:nvSpPr>
        <p:spPr>
          <a:xfrm>
            <a:off x="4966339" y="966958"/>
            <a:ext cx="1348126" cy="523220"/>
          </a:xfrm>
          <a:prstGeom prst="rect">
            <a:avLst/>
          </a:prstGeom>
        </p:spPr>
        <p:txBody>
          <a:bodyPr wrap="none">
            <a:spAutoFit/>
          </a:bodyPr>
          <a:lstStyle/>
          <a:p>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TÜRKÇE</a:t>
            </a:r>
            <a:endParaRPr lang="tr-TR" sz="2800" dirty="0"/>
          </a:p>
        </p:txBody>
      </p:sp>
      <p:sp>
        <p:nvSpPr>
          <p:cNvPr id="4" name="Veri Yer Tutucusu 3"/>
          <p:cNvSpPr>
            <a:spLocks noGrp="1"/>
          </p:cNvSpPr>
          <p:nvPr>
            <p:ph type="dt" sz="half" idx="10"/>
          </p:nvPr>
        </p:nvSpPr>
        <p:spPr/>
        <p:txBody>
          <a:bodyPr/>
          <a:lstStyle/>
          <a:p>
            <a:fld id="{BFEDABB3-2A40-4AFA-B29E-4CC89B62F376}"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22</a:t>
            </a:fld>
            <a:endParaRPr lang="en-US" dirty="0"/>
          </a:p>
        </p:txBody>
      </p:sp>
      <p:grpSp>
        <p:nvGrpSpPr>
          <p:cNvPr id="6" name="Grup 5"/>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8"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79516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369010" y="3317767"/>
            <a:ext cx="3264035" cy="58477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2">
            <a:schemeClr val="accent6"/>
          </a:fillRef>
          <a:effectRef idx="1">
            <a:schemeClr val="accent6"/>
          </a:effectRef>
          <a:fontRef idx="minor">
            <a:schemeClr val="dk1"/>
          </a:fontRef>
        </p:style>
        <p:txBody>
          <a:bodyPr wrap="none">
            <a:spAutoFit/>
          </a:bodyPr>
          <a:lstStyle/>
          <a:p>
            <a:r>
              <a:rPr lang="tr-TR" sz="3200" b="1" dirty="0" smtClean="0">
                <a:ln w="9525">
                  <a:solidFill>
                    <a:prstClr val="black"/>
                  </a:solidFill>
                  <a:prstDash val="solid"/>
                </a:ln>
                <a:solidFill>
                  <a:prstClr val="black"/>
                </a:solidFill>
                <a:effectLst>
                  <a:outerShdw blurRad="12700" dist="38100" dir="2700000" algn="tl" rotWithShape="0">
                    <a:prstClr val="black">
                      <a:lumMod val="50000"/>
                    </a:prstClr>
                  </a:outerShdw>
                </a:effectLst>
                <a:latin typeface="Arial" panose="020B0604020202020204" pitchFamily="34" charset="0"/>
                <a:cs typeface="Arial" panose="020B0604020202020204" pitchFamily="34" charset="0"/>
              </a:rPr>
              <a:t>TEŞEKKÜRLER</a:t>
            </a:r>
            <a:endParaRPr lang="tr-TR" dirty="0"/>
          </a:p>
        </p:txBody>
      </p:sp>
      <p:sp>
        <p:nvSpPr>
          <p:cNvPr id="6" name="Veri Yer Tutucusu 5"/>
          <p:cNvSpPr>
            <a:spLocks noGrp="1"/>
          </p:cNvSpPr>
          <p:nvPr>
            <p:ph type="dt" sz="half" idx="10"/>
          </p:nvPr>
        </p:nvSpPr>
        <p:spPr/>
        <p:txBody>
          <a:bodyPr/>
          <a:lstStyle/>
          <a:p>
            <a:fld id="{190574E2-A320-427A-89C0-482D935C83B2}" type="datetime1">
              <a:rPr lang="en-US" smtClean="0"/>
              <a:t>10/19/2017</a:t>
            </a:fld>
            <a:endParaRPr lang="en-US" dirty="0"/>
          </a:p>
        </p:txBody>
      </p:sp>
      <p:sp>
        <p:nvSpPr>
          <p:cNvPr id="7" name="Slayt Numarası Yer Tutucusu 6"/>
          <p:cNvSpPr>
            <a:spLocks noGrp="1"/>
          </p:cNvSpPr>
          <p:nvPr>
            <p:ph type="sldNum" sz="quarter" idx="12"/>
          </p:nvPr>
        </p:nvSpPr>
        <p:spPr/>
        <p:txBody>
          <a:bodyPr/>
          <a:lstStyle/>
          <a:p>
            <a:fld id="{6D22F896-40B5-4ADD-8801-0D06FADFA095}" type="slidenum">
              <a:rPr lang="en-US" smtClean="0"/>
              <a:t>23</a:t>
            </a:fld>
            <a:endParaRPr lang="en-US" dirty="0"/>
          </a:p>
        </p:txBody>
      </p:sp>
      <p:grpSp>
        <p:nvGrpSpPr>
          <p:cNvPr id="8" name="Grup 7"/>
          <p:cNvGrpSpPr/>
          <p:nvPr/>
        </p:nvGrpSpPr>
        <p:grpSpPr>
          <a:xfrm>
            <a:off x="355121" y="215662"/>
            <a:ext cx="1854679" cy="1748148"/>
            <a:chOff x="8065698" y="558302"/>
            <a:chExt cx="1854679" cy="1748148"/>
          </a:xfrm>
        </p:grpSpPr>
        <p:sp>
          <p:nvSpPr>
            <p:cNvPr id="9" name="Dikdörtgen 8"/>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10"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2"/>
              <a:ext cx="1778479" cy="174814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36359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30060" y="1565088"/>
            <a:ext cx="9351034" cy="3416320"/>
          </a:xfrm>
          <a:prstGeom prst="rect">
            <a:avLst/>
          </a:prstGeom>
        </p:spPr>
        <p:txBody>
          <a:bodyPr wrap="square">
            <a:spAutoFit/>
          </a:bodyPr>
          <a:lstStyle/>
          <a:p>
            <a:pPr algn="ctr"/>
            <a:r>
              <a:rPr lang="tr-TR" dirty="0">
                <a:latin typeface="Calibri" panose="020F0502020204030204" pitchFamily="34" charset="0"/>
                <a:cs typeface="Calibri" panose="020F0502020204030204" pitchFamily="34" charset="0"/>
              </a:rPr>
              <a:t> </a:t>
            </a:r>
            <a:r>
              <a:rPr lang="tr-TR" b="1" dirty="0" smtClean="0">
                <a:solidFill>
                  <a:schemeClr val="accent6"/>
                </a:solidFill>
                <a:latin typeface="Calibri" panose="020F0502020204030204" pitchFamily="34" charset="0"/>
                <a:cs typeface="Calibri" panose="020F0502020204030204" pitchFamily="34" charset="0"/>
              </a:rPr>
              <a:t>PROJE ADI: ATMOSFERDEN </a:t>
            </a:r>
            <a:r>
              <a:rPr lang="tr-TR" b="1" dirty="0">
                <a:solidFill>
                  <a:schemeClr val="accent6"/>
                </a:solidFill>
                <a:latin typeface="Calibri" panose="020F0502020204030204" pitchFamily="34" charset="0"/>
                <a:cs typeface="Calibri" panose="020F0502020204030204" pitchFamily="34" charset="0"/>
              </a:rPr>
              <a:t>DÜNYAMIZA KADAR GELEN PARÇACIKLAR: </a:t>
            </a:r>
            <a:endParaRPr lang="tr-TR" b="1" dirty="0" smtClean="0">
              <a:solidFill>
                <a:schemeClr val="accent6"/>
              </a:solidFill>
              <a:latin typeface="Calibri" panose="020F0502020204030204" pitchFamily="34" charset="0"/>
              <a:cs typeface="Calibri" panose="020F0502020204030204" pitchFamily="34" charset="0"/>
            </a:endParaRPr>
          </a:p>
          <a:p>
            <a:endParaRPr lang="tr-TR" b="1" dirty="0">
              <a:solidFill>
                <a:schemeClr val="accent6"/>
              </a:solidFill>
              <a:latin typeface="Calibri" panose="020F0502020204030204" pitchFamily="34" charset="0"/>
              <a:cs typeface="Calibri" panose="020F0502020204030204" pitchFamily="34" charset="0"/>
            </a:endParaRPr>
          </a:p>
          <a:p>
            <a:r>
              <a:rPr lang="tr-TR" dirty="0">
                <a:solidFill>
                  <a:schemeClr val="accent6"/>
                </a:solidFill>
                <a:latin typeface="Calibri" panose="020F0502020204030204" pitchFamily="34" charset="0"/>
                <a:cs typeface="Calibri" panose="020F0502020204030204" pitchFamily="34" charset="0"/>
              </a:rPr>
              <a:t>     AMAÇ:  </a:t>
            </a:r>
            <a:r>
              <a:rPr lang="tr-TR" dirty="0">
                <a:latin typeface="Calibri" panose="020F0502020204030204" pitchFamily="34" charset="0"/>
                <a:cs typeface="Calibri" panose="020F0502020204030204" pitchFamily="34" charset="0"/>
              </a:rPr>
              <a:t>Bu projenin amacı, atmosferden dünyamıza kadar gelen parçacıkların neler olduğunu ve nasıl tespit edildiğini araştırmaktır. </a:t>
            </a:r>
            <a:endParaRPr lang="tr-TR" dirty="0" smtClean="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a:p>
            <a:r>
              <a:rPr lang="tr-TR" dirty="0">
                <a:latin typeface="Calibri" panose="020F0502020204030204" pitchFamily="34" charset="0"/>
                <a:cs typeface="Calibri" panose="020F0502020204030204" pitchFamily="34" charset="0"/>
              </a:rPr>
              <a:t>     </a:t>
            </a:r>
            <a:r>
              <a:rPr lang="tr-TR" dirty="0">
                <a:solidFill>
                  <a:schemeClr val="accent6"/>
                </a:solidFill>
                <a:latin typeface="Calibri" panose="020F0502020204030204" pitchFamily="34" charset="0"/>
                <a:cs typeface="Calibri" panose="020F0502020204030204" pitchFamily="34" charset="0"/>
              </a:rPr>
              <a:t>ÖZET: </a:t>
            </a:r>
            <a:r>
              <a:rPr lang="tr-TR" dirty="0">
                <a:latin typeface="Calibri" panose="020F0502020204030204" pitchFamily="34" charset="0"/>
                <a:cs typeface="Calibri" panose="020F0502020204030204" pitchFamily="34" charset="0"/>
              </a:rPr>
              <a:t>Bu projede, atmosferden dünyamıza kadar gelen parçacıkların neler olduğu araştırılacak ve bu parçacıkları tespit eden </a:t>
            </a:r>
            <a:r>
              <a:rPr lang="tr-TR" dirty="0" err="1">
                <a:latin typeface="Calibri" panose="020F0502020204030204" pitchFamily="34" charset="0"/>
                <a:cs typeface="Calibri" panose="020F0502020204030204" pitchFamily="34" charset="0"/>
              </a:rPr>
              <a:t>algıç</a:t>
            </a:r>
            <a:r>
              <a:rPr lang="tr-TR" dirty="0">
                <a:latin typeface="Calibri" panose="020F0502020204030204" pitchFamily="34" charset="0"/>
                <a:cs typeface="Calibri" panose="020F0502020204030204" pitchFamily="34" charset="0"/>
              </a:rPr>
              <a:t> teknolojisi incelenecektir. Okul bünyesinde bulut odası yapılarak atmosferden gelen parçacık izleri araştırılacaktır. </a:t>
            </a:r>
            <a:endParaRPr lang="tr-TR" dirty="0" smtClean="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a:p>
            <a:r>
              <a:rPr lang="tr-TR" dirty="0">
                <a:latin typeface="Calibri" panose="020F0502020204030204" pitchFamily="34" charset="0"/>
                <a:cs typeface="Calibri" panose="020F0502020204030204" pitchFamily="34" charset="0"/>
              </a:rPr>
              <a:t>    </a:t>
            </a:r>
            <a:r>
              <a:rPr lang="tr-TR" dirty="0">
                <a:solidFill>
                  <a:schemeClr val="accent6"/>
                </a:solidFill>
                <a:latin typeface="Calibri" panose="020F0502020204030204" pitchFamily="34" charset="0"/>
                <a:cs typeface="Calibri" panose="020F0502020204030204" pitchFamily="34" charset="0"/>
              </a:rPr>
              <a:t>ARAŞTIRMA YÖNTEMİ: </a:t>
            </a:r>
            <a:r>
              <a:rPr lang="tr-TR" dirty="0">
                <a:latin typeface="Calibri" panose="020F0502020204030204" pitchFamily="34" charset="0"/>
                <a:cs typeface="Calibri" panose="020F0502020204030204" pitchFamily="34" charset="0"/>
              </a:rPr>
              <a:t>Bu projede </a:t>
            </a:r>
            <a:r>
              <a:rPr lang="tr-TR" dirty="0" err="1">
                <a:latin typeface="Calibri" panose="020F0502020204030204" pitchFamily="34" charset="0"/>
                <a:cs typeface="Calibri" panose="020F0502020204030204" pitchFamily="34" charset="0"/>
              </a:rPr>
              <a:t>algıç</a:t>
            </a:r>
            <a:r>
              <a:rPr lang="tr-TR" dirty="0">
                <a:latin typeface="Calibri" panose="020F0502020204030204" pitchFamily="34" charset="0"/>
                <a:cs typeface="Calibri" panose="020F0502020204030204" pitchFamily="34" charset="0"/>
              </a:rPr>
              <a:t> türleri geçmişten günümüze incelenip dünyada mevcut çalışmaların tespiti için alan yazın taraması yapılarak, nicel araştırma yöntemi olan deneysel araştırma uygulanacaktır. </a:t>
            </a:r>
          </a:p>
        </p:txBody>
      </p:sp>
      <p:sp>
        <p:nvSpPr>
          <p:cNvPr id="3" name="Dikdörtgen 2"/>
          <p:cNvSpPr/>
          <p:nvPr/>
        </p:nvSpPr>
        <p:spPr>
          <a:xfrm>
            <a:off x="4168529" y="793479"/>
            <a:ext cx="3403496" cy="523220"/>
          </a:xfrm>
          <a:prstGeom prst="rect">
            <a:avLst/>
          </a:prstGeom>
          <a:noFill/>
        </p:spPr>
        <p:txBody>
          <a:bodyPr wrap="none" lIns="91440" tIns="45720" rIns="91440" bIns="45720">
            <a:spAutoFit/>
          </a:bodyPr>
          <a:lstStyle/>
          <a:p>
            <a:pPr algn="ctr"/>
            <a:r>
              <a:rPr lang="tr-TR" sz="2800" b="1" dirty="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FEN </a:t>
            </a:r>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BİLİMLERİ (Fizik)</a:t>
            </a:r>
            <a:endParaRPr lang="tr-TR" sz="2800" b="1" dirty="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endParaRPr>
          </a:p>
        </p:txBody>
      </p:sp>
      <p:sp>
        <p:nvSpPr>
          <p:cNvPr id="4" name="Veri Yer Tutucusu 3"/>
          <p:cNvSpPr>
            <a:spLocks noGrp="1"/>
          </p:cNvSpPr>
          <p:nvPr>
            <p:ph type="dt" sz="half" idx="10"/>
          </p:nvPr>
        </p:nvSpPr>
        <p:spPr/>
        <p:txBody>
          <a:bodyPr/>
          <a:lstStyle/>
          <a:p>
            <a:fld id="{D599F727-CC26-41EB-91C1-4520EAE4756F}"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3</a:t>
            </a:fld>
            <a:endParaRPr lang="en-US" dirty="0"/>
          </a:p>
        </p:txBody>
      </p:sp>
      <p:grpSp>
        <p:nvGrpSpPr>
          <p:cNvPr id="6" name="Grup 5"/>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8"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1958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55607" y="2070336"/>
            <a:ext cx="10731260" cy="2771015"/>
          </a:xfrm>
          <a:prstGeom prst="rect">
            <a:avLst/>
          </a:prstGeom>
        </p:spPr>
        <p:txBody>
          <a:bodyPr wrap="square">
            <a:spAutoFit/>
          </a:bodyPr>
          <a:lstStyle/>
          <a:p>
            <a:pPr lvl="0" algn="ctr">
              <a:lnSpc>
                <a:spcPct val="107000"/>
              </a:lnSpc>
              <a:spcAft>
                <a:spcPts val="800"/>
              </a:spcAft>
              <a:tabLst>
                <a:tab pos="660400" algn="l"/>
              </a:tabLst>
            </a:pPr>
            <a:r>
              <a:rPr lang="tr-TR" b="1" dirty="0" smtClean="0">
                <a:solidFill>
                  <a:schemeClr val="accent6"/>
                </a:solidFill>
                <a:latin typeface="Calibri" panose="020F0502020204030204" pitchFamily="34" charset="0"/>
                <a:ea typeface="Calibri" panose="020F0502020204030204" pitchFamily="34" charset="0"/>
                <a:cs typeface="Calibri" panose="020F0502020204030204" pitchFamily="34" charset="0"/>
              </a:rPr>
              <a:t>PROJE ADI: AZ </a:t>
            </a:r>
            <a:r>
              <a:rPr lang="tr-TR" b="1" dirty="0">
                <a:solidFill>
                  <a:schemeClr val="accent6"/>
                </a:solidFill>
                <a:latin typeface="Calibri" panose="020F0502020204030204" pitchFamily="34" charset="0"/>
                <a:ea typeface="Calibri" panose="020F0502020204030204" pitchFamily="34" charset="0"/>
                <a:cs typeface="Calibri" panose="020F0502020204030204" pitchFamily="34" charset="0"/>
              </a:rPr>
              <a:t>ENERJİ İLE SICAK </a:t>
            </a:r>
            <a:r>
              <a:rPr lang="tr-TR" b="1" dirty="0" smtClean="0">
                <a:solidFill>
                  <a:schemeClr val="accent6"/>
                </a:solidFill>
                <a:latin typeface="Calibri" panose="020F0502020204030204" pitchFamily="34" charset="0"/>
                <a:ea typeface="Calibri" panose="020F0502020204030204" pitchFamily="34" charset="0"/>
                <a:cs typeface="Calibri" panose="020F0502020204030204" pitchFamily="34" charset="0"/>
              </a:rPr>
              <a:t>SU</a:t>
            </a:r>
            <a:endParaRPr lang="tr-TR" sz="1600" b="1" dirty="0">
              <a:solidFill>
                <a:schemeClr val="accent6"/>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tabLst>
                <a:tab pos="660400" algn="l"/>
              </a:tabLst>
            </a:pPr>
            <a:r>
              <a:rPr lang="tr-TR" b="1" dirty="0">
                <a:latin typeface="Calibri" panose="020F0502020204030204" pitchFamily="34" charset="0"/>
                <a:ea typeface="Calibri" panose="020F0502020204030204" pitchFamily="34" charset="0"/>
                <a:cs typeface="Calibri" panose="020F0502020204030204" pitchFamily="34" charset="0"/>
              </a:rPr>
              <a:t>     </a:t>
            </a:r>
            <a:r>
              <a:rPr lang="tr-TR" b="1" dirty="0">
                <a:solidFill>
                  <a:schemeClr val="accent6"/>
                </a:solidFill>
                <a:latin typeface="Calibri" panose="020F0502020204030204" pitchFamily="34" charset="0"/>
                <a:ea typeface="Calibri" panose="020F0502020204030204" pitchFamily="34" charset="0"/>
                <a:cs typeface="Calibri" panose="020F0502020204030204" pitchFamily="34" charset="0"/>
              </a:rPr>
              <a:t>AMAÇ: </a:t>
            </a:r>
            <a:r>
              <a:rPr lang="tr-TR" b="1" dirty="0">
                <a:latin typeface="Calibri" panose="020F0502020204030204" pitchFamily="34" charset="0"/>
                <a:ea typeface="Calibri" panose="020F0502020204030204" pitchFamily="34" charset="0"/>
                <a:cs typeface="Calibri" panose="020F0502020204030204" pitchFamily="34" charset="0"/>
              </a:rPr>
              <a:t>Bu projenin amacı, manyetik alan etkisi kullanılarak, sanayide az enerji ile sıcak su elde etme üzerine bir tasarım önerisi geliştirmektir.</a:t>
            </a:r>
            <a:endParaRPr lang="tr-TR" sz="1600" b="1"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tr-TR" b="1" dirty="0">
                <a:latin typeface="Calibri" panose="020F0502020204030204" pitchFamily="34" charset="0"/>
                <a:ea typeface="Calibri" panose="020F0502020204030204" pitchFamily="34" charset="0"/>
                <a:cs typeface="Calibri" panose="020F0502020204030204" pitchFamily="34" charset="0"/>
              </a:rPr>
              <a:t>    </a:t>
            </a:r>
            <a:r>
              <a:rPr lang="tr-TR" b="1" dirty="0">
                <a:solidFill>
                  <a:schemeClr val="accent6"/>
                </a:solidFill>
                <a:latin typeface="Calibri" panose="020F0502020204030204" pitchFamily="34" charset="0"/>
                <a:ea typeface="Calibri" panose="020F0502020204030204" pitchFamily="34" charset="0"/>
                <a:cs typeface="Calibri" panose="020F0502020204030204" pitchFamily="34" charset="0"/>
              </a:rPr>
              <a:t>ÖZET: </a:t>
            </a:r>
            <a:r>
              <a:rPr lang="tr-TR" b="1" dirty="0">
                <a:latin typeface="Calibri" panose="020F0502020204030204" pitchFamily="34" charset="0"/>
                <a:ea typeface="Calibri" panose="020F0502020204030204" pitchFamily="34" charset="0"/>
                <a:cs typeface="Calibri" panose="020F0502020204030204" pitchFamily="34" charset="0"/>
              </a:rPr>
              <a:t>Günümüzde sanayi işletmelerinde, az enerji kullanarak geliştirilen sistemlere ihtiyaç duyulmaktadır. Bu projede yapılacak tasarım ile üzerine mıknatıslar yerleştirilmiş yuvarlak metal bir disk, döndükçe manyetik alan oluşturarak bakır boruyu ısıtacak ve bu sayede bakır boru içindeki suyun ısınması sağlanacaktır.</a:t>
            </a:r>
            <a:endParaRPr lang="tr-TR" sz="1600" b="1"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tr-TR" b="1" dirty="0">
                <a:latin typeface="Calibri" panose="020F0502020204030204" pitchFamily="34" charset="0"/>
                <a:ea typeface="Calibri" panose="020F0502020204030204" pitchFamily="34" charset="0"/>
                <a:cs typeface="Calibri" panose="020F0502020204030204" pitchFamily="34" charset="0"/>
              </a:rPr>
              <a:t>    </a:t>
            </a:r>
            <a:r>
              <a:rPr lang="tr-TR" b="1" dirty="0">
                <a:solidFill>
                  <a:schemeClr val="accent6"/>
                </a:solidFill>
                <a:latin typeface="Calibri" panose="020F0502020204030204" pitchFamily="34" charset="0"/>
                <a:ea typeface="Calibri" panose="020F0502020204030204" pitchFamily="34" charset="0"/>
                <a:cs typeface="Calibri" panose="020F0502020204030204" pitchFamily="34" charset="0"/>
              </a:rPr>
              <a:t>ARAŞTIRMA YÖNTEMİ: </a:t>
            </a:r>
            <a:r>
              <a:rPr lang="tr-TR" b="1" dirty="0">
                <a:latin typeface="Calibri" panose="020F0502020204030204" pitchFamily="34" charset="0"/>
                <a:ea typeface="Calibri" panose="020F0502020204030204" pitchFamily="34" charset="0"/>
                <a:cs typeface="Calibri" panose="020F0502020204030204" pitchFamily="34" charset="0"/>
              </a:rPr>
              <a:t>Bu proje, manyetik alan etkisi kullanılarak, sanayide az enerji ile sıcak su elde etme üzerine bir tasarım önerisi geliştirmeye dayalı tasarım üretme çalışmasıdır.</a:t>
            </a:r>
            <a:endParaRPr lang="tr-TR" sz="16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Dikdörtgen 2"/>
          <p:cNvSpPr/>
          <p:nvPr/>
        </p:nvSpPr>
        <p:spPr>
          <a:xfrm>
            <a:off x="2334345" y="879743"/>
            <a:ext cx="7054624" cy="523220"/>
          </a:xfrm>
          <a:prstGeom prst="rect">
            <a:avLst/>
          </a:prstGeom>
          <a:noFill/>
        </p:spPr>
        <p:txBody>
          <a:bodyPr wrap="none" lIns="91440" tIns="45720" rIns="91440" bIns="45720">
            <a:spAutoFit/>
          </a:bodyPr>
          <a:lstStyle/>
          <a:p>
            <a:pPr algn="ctr"/>
            <a:r>
              <a:rPr lang="tr-TR" sz="2800" b="1" dirty="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FEN </a:t>
            </a:r>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BİLİMLERİ (Fizik)- MÜHENDİSLİK TASARIM</a:t>
            </a:r>
            <a:endParaRPr lang="tr-TR" sz="2800" b="1" dirty="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endParaRPr>
          </a:p>
        </p:txBody>
      </p:sp>
      <p:sp>
        <p:nvSpPr>
          <p:cNvPr id="4" name="Veri Yer Tutucusu 3"/>
          <p:cNvSpPr>
            <a:spLocks noGrp="1"/>
          </p:cNvSpPr>
          <p:nvPr>
            <p:ph type="dt" sz="half" idx="10"/>
          </p:nvPr>
        </p:nvSpPr>
        <p:spPr/>
        <p:txBody>
          <a:bodyPr/>
          <a:lstStyle/>
          <a:p>
            <a:fld id="{B546E803-7D40-49E4-819A-366E0931D5CC}"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4</a:t>
            </a:fld>
            <a:endParaRPr lang="en-US" dirty="0"/>
          </a:p>
        </p:txBody>
      </p:sp>
      <p:grpSp>
        <p:nvGrpSpPr>
          <p:cNvPr id="6" name="Grup 5"/>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8"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287758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40038" y="793479"/>
            <a:ext cx="2460482" cy="523220"/>
          </a:xfrm>
          <a:prstGeom prst="rect">
            <a:avLst/>
          </a:prstGeom>
          <a:noFill/>
        </p:spPr>
        <p:txBody>
          <a:bodyPr wrap="none" lIns="91440" tIns="45720" rIns="91440" bIns="45720">
            <a:spAutoFit/>
          </a:bodyPr>
          <a:lstStyle/>
          <a:p>
            <a:pPr algn="ctr"/>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BEDEN EĞİTİMİ</a:t>
            </a:r>
            <a:endParaRPr lang="tr-TR" sz="2800" b="1" dirty="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endParaRPr>
          </a:p>
        </p:txBody>
      </p:sp>
      <p:sp>
        <p:nvSpPr>
          <p:cNvPr id="3" name="Dikdörtgen 2"/>
          <p:cNvSpPr/>
          <p:nvPr/>
        </p:nvSpPr>
        <p:spPr>
          <a:xfrm>
            <a:off x="1190447" y="1798002"/>
            <a:ext cx="9566694" cy="3416320"/>
          </a:xfrm>
          <a:prstGeom prst="rect">
            <a:avLst/>
          </a:prstGeom>
        </p:spPr>
        <p:txBody>
          <a:bodyPr wrap="square">
            <a:spAutoFit/>
          </a:bodyPr>
          <a:lstStyle/>
          <a:p>
            <a:pPr algn="ctr"/>
            <a:r>
              <a:rPr lang="tr-TR" b="1" dirty="0">
                <a:solidFill>
                  <a:schemeClr val="accent6"/>
                </a:solidFill>
                <a:latin typeface="Calibri" panose="020F0502020204030204" pitchFamily="34" charset="0"/>
                <a:cs typeface="Calibri" panose="020F0502020204030204" pitchFamily="34" charset="0"/>
              </a:rPr>
              <a:t> </a:t>
            </a:r>
            <a:r>
              <a:rPr lang="tr-TR" b="1" dirty="0" smtClean="0">
                <a:solidFill>
                  <a:schemeClr val="accent6"/>
                </a:solidFill>
                <a:latin typeface="Calibri" panose="020F0502020204030204" pitchFamily="34" charset="0"/>
                <a:cs typeface="Calibri" panose="020F0502020204030204" pitchFamily="34" charset="0"/>
              </a:rPr>
              <a:t>PROJE ADI: OBEZİTE SORUNU </a:t>
            </a:r>
          </a:p>
          <a:p>
            <a:endParaRPr lang="tr-TR" b="1" dirty="0">
              <a:solidFill>
                <a:schemeClr val="accent6"/>
              </a:solidFill>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AMAÇ: </a:t>
            </a:r>
            <a:r>
              <a:rPr lang="tr-TR" b="1" dirty="0">
                <a:latin typeface="Calibri" panose="020F0502020204030204" pitchFamily="34" charset="0"/>
                <a:cs typeface="Calibri" panose="020F0502020204030204" pitchFamily="34" charset="0"/>
              </a:rPr>
              <a:t>Bu proje ile amaç, </a:t>
            </a:r>
            <a:r>
              <a:rPr lang="tr-TR" b="1" dirty="0" smtClean="0">
                <a:latin typeface="Calibri" panose="020F0502020204030204" pitchFamily="34" charset="0"/>
                <a:cs typeface="Calibri" panose="020F0502020204030204" pitchFamily="34" charset="0"/>
              </a:rPr>
              <a:t>………. Ortaokulunda </a:t>
            </a:r>
            <a:r>
              <a:rPr lang="tr-TR" b="1" dirty="0">
                <a:latin typeface="Calibri" panose="020F0502020204030204" pitchFamily="34" charset="0"/>
                <a:cs typeface="Calibri" panose="020F0502020204030204" pitchFamily="34" charset="0"/>
              </a:rPr>
              <a:t>beslenme alışkanlıklarını araştırarak, </a:t>
            </a:r>
            <a:r>
              <a:rPr lang="tr-TR" b="1" dirty="0" err="1">
                <a:latin typeface="Calibri" panose="020F0502020204030204" pitchFamily="34" charset="0"/>
                <a:cs typeface="Calibri" panose="020F0502020204030204" pitchFamily="34" charset="0"/>
              </a:rPr>
              <a:t>obezite</a:t>
            </a:r>
            <a:r>
              <a:rPr lang="tr-TR" b="1" dirty="0">
                <a:latin typeface="Calibri" panose="020F0502020204030204" pitchFamily="34" charset="0"/>
                <a:cs typeface="Calibri" panose="020F0502020204030204" pitchFamily="34" charset="0"/>
              </a:rPr>
              <a:t> tehlikesine dikkat çekmektir.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ÖZET: </a:t>
            </a:r>
            <a:r>
              <a:rPr lang="tr-TR" b="1" dirty="0">
                <a:latin typeface="Calibri" panose="020F0502020204030204" pitchFamily="34" charset="0"/>
                <a:cs typeface="Calibri" panose="020F0502020204030204" pitchFamily="34" charset="0"/>
              </a:rPr>
              <a:t>Bu projede, Çiğli Şehit Astsubay Özgür Erdoğan İmam Hatip Ortaokulunda öğrencilerin beslenme alışkanlıkları incelenerek, sağlıklı ve dengeli beslenme düzeyi tespit edilecektir. Gelecekteki </a:t>
            </a:r>
            <a:r>
              <a:rPr lang="tr-TR" b="1" dirty="0" err="1">
                <a:latin typeface="Calibri" panose="020F0502020204030204" pitchFamily="34" charset="0"/>
                <a:cs typeface="Calibri" panose="020F0502020204030204" pitchFamily="34" charset="0"/>
              </a:rPr>
              <a:t>obezite</a:t>
            </a:r>
            <a:r>
              <a:rPr lang="tr-TR" b="1" dirty="0">
                <a:latin typeface="Calibri" panose="020F0502020204030204" pitchFamily="34" charset="0"/>
                <a:cs typeface="Calibri" panose="020F0502020204030204" pitchFamily="34" charset="0"/>
              </a:rPr>
              <a:t> tehlikesine karşı okulda çözüm önerileri geliştirilecektir.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ARAŞTIRMA YÖNTEMİ: </a:t>
            </a:r>
            <a:r>
              <a:rPr lang="tr-TR" b="1" dirty="0">
                <a:latin typeface="Calibri" panose="020F0502020204030204" pitchFamily="34" charset="0"/>
                <a:cs typeface="Calibri" panose="020F0502020204030204" pitchFamily="34" charset="0"/>
              </a:rPr>
              <a:t>Bu projede, </a:t>
            </a:r>
            <a:r>
              <a:rPr lang="tr-TR" b="1" dirty="0" smtClean="0">
                <a:latin typeface="Calibri" panose="020F0502020204030204" pitchFamily="34" charset="0"/>
                <a:cs typeface="Calibri" panose="020F0502020204030204" pitchFamily="34" charset="0"/>
              </a:rPr>
              <a:t>…….. Ortaokulunda </a:t>
            </a:r>
            <a:r>
              <a:rPr lang="tr-TR" b="1" dirty="0">
                <a:latin typeface="Calibri" panose="020F0502020204030204" pitchFamily="34" charset="0"/>
                <a:cs typeface="Calibri" panose="020F0502020204030204" pitchFamily="34" charset="0"/>
              </a:rPr>
              <a:t>öğrencilerin beslenme </a:t>
            </a:r>
            <a:r>
              <a:rPr lang="tr-TR" b="1" dirty="0" smtClean="0">
                <a:latin typeface="Calibri" panose="020F0502020204030204" pitchFamily="34" charset="0"/>
                <a:cs typeface="Calibri" panose="020F0502020204030204" pitchFamily="34" charset="0"/>
              </a:rPr>
              <a:t>alışkanlıklarını araştıran </a:t>
            </a:r>
            <a:r>
              <a:rPr lang="tr-TR" b="1" dirty="0">
                <a:latin typeface="Calibri" panose="020F0502020204030204" pitchFamily="34" charset="0"/>
                <a:cs typeface="Calibri" panose="020F0502020204030204" pitchFamily="34" charset="0"/>
              </a:rPr>
              <a:t>nitel bir araştırma olup anket kullanılarak mevcut durumu ortaya koyan </a:t>
            </a:r>
            <a:r>
              <a:rPr lang="tr-TR" b="1" dirty="0" err="1">
                <a:latin typeface="Calibri" panose="020F0502020204030204" pitchFamily="34" charset="0"/>
                <a:cs typeface="Calibri" panose="020F0502020204030204" pitchFamily="34" charset="0"/>
              </a:rPr>
              <a:t>betimsel</a:t>
            </a:r>
            <a:r>
              <a:rPr lang="tr-TR" b="1" dirty="0">
                <a:latin typeface="Calibri" panose="020F0502020204030204" pitchFamily="34" charset="0"/>
                <a:cs typeface="Calibri" panose="020F0502020204030204" pitchFamily="34" charset="0"/>
              </a:rPr>
              <a:t> bir </a:t>
            </a:r>
            <a:r>
              <a:rPr lang="tr-TR" b="1" dirty="0" smtClean="0">
                <a:latin typeface="Calibri" panose="020F0502020204030204" pitchFamily="34" charset="0"/>
                <a:cs typeface="Calibri" panose="020F0502020204030204" pitchFamily="34" charset="0"/>
              </a:rPr>
              <a:t>çalışmadır</a:t>
            </a:r>
            <a:r>
              <a:rPr lang="tr-TR" b="1" dirty="0">
                <a:latin typeface="Calibri" panose="020F0502020204030204" pitchFamily="34" charset="0"/>
                <a:cs typeface="Calibri" panose="020F0502020204030204" pitchFamily="34" charset="0"/>
              </a:rPr>
              <a:t>. </a:t>
            </a:r>
          </a:p>
        </p:txBody>
      </p:sp>
      <p:sp>
        <p:nvSpPr>
          <p:cNvPr id="4" name="Veri Yer Tutucusu 3"/>
          <p:cNvSpPr>
            <a:spLocks noGrp="1"/>
          </p:cNvSpPr>
          <p:nvPr>
            <p:ph type="dt" sz="half" idx="10"/>
          </p:nvPr>
        </p:nvSpPr>
        <p:spPr/>
        <p:txBody>
          <a:bodyPr/>
          <a:lstStyle/>
          <a:p>
            <a:fld id="{2FFAE3E4-CF35-48E0-AE72-54B1F250EB30}"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5</a:t>
            </a:fld>
            <a:endParaRPr lang="en-US" dirty="0"/>
          </a:p>
        </p:txBody>
      </p:sp>
      <p:grpSp>
        <p:nvGrpSpPr>
          <p:cNvPr id="6" name="Grup 5"/>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8"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880117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30060" y="2012232"/>
            <a:ext cx="10127411" cy="3693319"/>
          </a:xfrm>
          <a:prstGeom prst="rect">
            <a:avLst/>
          </a:prstGeom>
        </p:spPr>
        <p:txBody>
          <a:bodyPr wrap="square">
            <a:spAutoFit/>
          </a:bodyPr>
          <a:lstStyle/>
          <a:p>
            <a:pPr algn="ctr"/>
            <a:r>
              <a:rPr lang="tr-TR" b="1" dirty="0" smtClean="0">
                <a:solidFill>
                  <a:schemeClr val="accent6"/>
                </a:solidFill>
                <a:latin typeface="Calibri" panose="020F0502020204030204" pitchFamily="34" charset="0"/>
                <a:cs typeface="Calibri" panose="020F0502020204030204" pitchFamily="34" charset="0"/>
              </a:rPr>
              <a:t>PROJE ADI: GEÇMİŞTEN </a:t>
            </a:r>
            <a:r>
              <a:rPr lang="tr-TR" b="1" dirty="0">
                <a:solidFill>
                  <a:schemeClr val="accent6"/>
                </a:solidFill>
                <a:latin typeface="Calibri" panose="020F0502020204030204" pitchFamily="34" charset="0"/>
                <a:cs typeface="Calibri" panose="020F0502020204030204" pitchFamily="34" charset="0"/>
              </a:rPr>
              <a:t>GÜNÜMÜZE HAYVAN GÜCÜ İLE ÇALIŞAN </a:t>
            </a:r>
            <a:r>
              <a:rPr lang="tr-TR" b="1" dirty="0" smtClean="0">
                <a:solidFill>
                  <a:schemeClr val="accent6"/>
                </a:solidFill>
                <a:latin typeface="Calibri" panose="020F0502020204030204" pitchFamily="34" charset="0"/>
                <a:cs typeface="Calibri" panose="020F0502020204030204" pitchFamily="34" charset="0"/>
              </a:rPr>
              <a:t>ARAÇLAR</a:t>
            </a:r>
          </a:p>
          <a:p>
            <a:endParaRPr lang="tr-TR" b="1" dirty="0">
              <a:solidFill>
                <a:schemeClr val="accent6"/>
              </a:solidFill>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AMAÇ: </a:t>
            </a:r>
            <a:r>
              <a:rPr lang="tr-TR" b="1" dirty="0">
                <a:latin typeface="Calibri" panose="020F0502020204030204" pitchFamily="34" charset="0"/>
                <a:cs typeface="Calibri" panose="020F0502020204030204" pitchFamily="34" charset="0"/>
              </a:rPr>
              <a:t>Bu proje mühendislik alanı ile ilgili olup toplum yaşantısında olabilecek değişimlere yönelik araç tasarımları üretmeyi amaçlamaktadır.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ÖZET: </a:t>
            </a:r>
            <a:r>
              <a:rPr lang="tr-TR" b="1" dirty="0">
                <a:latin typeface="Calibri" panose="020F0502020204030204" pitchFamily="34" charset="0"/>
                <a:cs typeface="Calibri" panose="020F0502020204030204" pitchFamily="34" charset="0"/>
              </a:rPr>
              <a:t>Geçmişten günümüze kadar hayvan gücü ile çalışan araçların, geçirdiği değişimlerin nelere bağlı olduğu incelenecek ve gelecekte kullanılabilecek araç tasarımı önerisi yapılacaktır. Geçmişten günümüze kadar hayvan gücü ile çalışan araç modelleri yapılarak, üzerinde değişimler ve bağlı olduğu faktörler gösterilecektir. Gelecekte değişime sebep olacak tespit edilen faktörlere uygun olarak önerilecek araç tasarımı modeli yapılacaktır.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smtClean="0">
                <a:latin typeface="Calibri" panose="020F0502020204030204" pitchFamily="34" charset="0"/>
                <a:cs typeface="Calibri" panose="020F0502020204030204" pitchFamily="34" charset="0"/>
              </a:rPr>
              <a:t> </a:t>
            </a:r>
            <a:r>
              <a:rPr lang="tr-TR" b="1" dirty="0">
                <a:solidFill>
                  <a:schemeClr val="accent6"/>
                </a:solidFill>
                <a:latin typeface="Calibri" panose="020F0502020204030204" pitchFamily="34" charset="0"/>
                <a:cs typeface="Calibri" panose="020F0502020204030204" pitchFamily="34" charset="0"/>
              </a:rPr>
              <a:t>ARAŞTIRMA YÖNTEMİ: </a:t>
            </a:r>
            <a:r>
              <a:rPr lang="tr-TR" b="1" dirty="0">
                <a:latin typeface="Calibri" panose="020F0502020204030204" pitchFamily="34" charset="0"/>
                <a:cs typeface="Calibri" panose="020F0502020204030204" pitchFamily="34" charset="0"/>
              </a:rPr>
              <a:t>Bu projede mühendislik tasarım süreçleri kullanılarak, toplum yaşantısında olabilecek değişimlere yönelik araç tasarımları yapılacak olup bir tasarım üretme çalışmasıdır. </a:t>
            </a:r>
          </a:p>
        </p:txBody>
      </p:sp>
      <p:sp>
        <p:nvSpPr>
          <p:cNvPr id="3" name="Dikdörtgen 2"/>
          <p:cNvSpPr/>
          <p:nvPr/>
        </p:nvSpPr>
        <p:spPr>
          <a:xfrm>
            <a:off x="4241022" y="793479"/>
            <a:ext cx="3258521" cy="523220"/>
          </a:xfrm>
          <a:prstGeom prst="rect">
            <a:avLst/>
          </a:prstGeom>
          <a:noFill/>
        </p:spPr>
        <p:txBody>
          <a:bodyPr wrap="none" lIns="91440" tIns="45720" rIns="91440" bIns="45720">
            <a:spAutoFit/>
          </a:bodyPr>
          <a:lstStyle/>
          <a:p>
            <a:pPr algn="ctr"/>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TEKNOLOJİ TASARIM</a:t>
            </a:r>
            <a:endParaRPr lang="tr-TR" sz="2800" b="1" dirty="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endParaRPr>
          </a:p>
        </p:txBody>
      </p:sp>
      <p:sp>
        <p:nvSpPr>
          <p:cNvPr id="4" name="Veri Yer Tutucusu 3"/>
          <p:cNvSpPr>
            <a:spLocks noGrp="1"/>
          </p:cNvSpPr>
          <p:nvPr>
            <p:ph type="dt" sz="half" idx="10"/>
          </p:nvPr>
        </p:nvSpPr>
        <p:spPr/>
        <p:txBody>
          <a:bodyPr/>
          <a:lstStyle/>
          <a:p>
            <a:fld id="{A458378A-8E45-46E5-8CA4-853ECE89FF11}"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6</a:t>
            </a:fld>
            <a:endParaRPr lang="en-US" dirty="0"/>
          </a:p>
        </p:txBody>
      </p:sp>
      <p:grpSp>
        <p:nvGrpSpPr>
          <p:cNvPr id="6" name="Grup 5"/>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8"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38927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52754" y="2091299"/>
            <a:ext cx="9066362" cy="3416320"/>
          </a:xfrm>
          <a:prstGeom prst="rect">
            <a:avLst/>
          </a:prstGeom>
        </p:spPr>
        <p:txBody>
          <a:bodyPr wrap="square">
            <a:spAutoFit/>
          </a:bodyPr>
          <a:lstStyle/>
          <a:p>
            <a:pPr algn="ctr"/>
            <a:r>
              <a:rPr lang="tr-TR" b="1" dirty="0" smtClean="0">
                <a:solidFill>
                  <a:schemeClr val="accent6"/>
                </a:solidFill>
                <a:latin typeface="Calibri" panose="020F0502020204030204" pitchFamily="34" charset="0"/>
                <a:cs typeface="Calibri" panose="020F0502020204030204" pitchFamily="34" charset="0"/>
              </a:rPr>
              <a:t>PROJE ADI: ENGELSİZ </a:t>
            </a:r>
            <a:r>
              <a:rPr lang="tr-TR" b="1" dirty="0">
                <a:solidFill>
                  <a:schemeClr val="accent6"/>
                </a:solidFill>
                <a:latin typeface="Calibri" panose="020F0502020204030204" pitchFamily="34" charset="0"/>
                <a:cs typeface="Calibri" panose="020F0502020204030204" pitchFamily="34" charset="0"/>
              </a:rPr>
              <a:t>ŞEHİR </a:t>
            </a:r>
            <a:r>
              <a:rPr lang="tr-TR" b="1" dirty="0" smtClean="0">
                <a:solidFill>
                  <a:schemeClr val="accent6"/>
                </a:solidFill>
                <a:latin typeface="Calibri" panose="020F0502020204030204" pitchFamily="34" charset="0"/>
                <a:cs typeface="Calibri" panose="020F0502020204030204" pitchFamily="34" charset="0"/>
              </a:rPr>
              <a:t>TASARIMI</a:t>
            </a:r>
          </a:p>
          <a:p>
            <a:r>
              <a:rPr lang="tr-TR" b="1" dirty="0" smtClean="0">
                <a:solidFill>
                  <a:schemeClr val="accent6"/>
                </a:solidFill>
                <a:latin typeface="Calibri" panose="020F0502020204030204" pitchFamily="34" charset="0"/>
                <a:cs typeface="Calibri" panose="020F0502020204030204" pitchFamily="34" charset="0"/>
              </a:rPr>
              <a:t> </a:t>
            </a:r>
            <a:endParaRPr lang="tr-TR" b="1" dirty="0">
              <a:solidFill>
                <a:schemeClr val="accent6"/>
              </a:solidFill>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AMAÇ: </a:t>
            </a:r>
            <a:r>
              <a:rPr lang="tr-TR" b="1" dirty="0">
                <a:latin typeface="Calibri" panose="020F0502020204030204" pitchFamily="34" charset="0"/>
                <a:cs typeface="Calibri" panose="020F0502020204030204" pitchFamily="34" charset="0"/>
              </a:rPr>
              <a:t>Bu projenin amacı, engellilerin şehir yaşamında karşılaştıkları sorunlar tespit edilerek, bu sorunların çözümüne yönelik şehir tasarımları oluşturmaktır.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ÖZET: </a:t>
            </a:r>
            <a:r>
              <a:rPr lang="tr-TR" b="1" dirty="0">
                <a:latin typeface="Calibri" panose="020F0502020204030204" pitchFamily="34" charset="0"/>
                <a:cs typeface="Calibri" panose="020F0502020204030204" pitchFamily="34" charset="0"/>
              </a:rPr>
              <a:t>Bu projede Çiğli ilçesinde şehir engellilerin, şehir tasarımına yönelik yaşanan sorunları tespit edilerek, bu sorunlara yönelik engelsiz şehir tasarımları oluşturulacaktır. Bu sorunların çözümünde robotlarda kullanılacaktır.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ARAŞTIRMA YÖNTEMİ: </a:t>
            </a:r>
            <a:r>
              <a:rPr lang="tr-TR" b="1" dirty="0">
                <a:latin typeface="Calibri" panose="020F0502020204030204" pitchFamily="34" charset="0"/>
                <a:cs typeface="Calibri" panose="020F0502020204030204" pitchFamily="34" charset="0"/>
              </a:rPr>
              <a:t>Bu projede engelsiz şehir tasarımına yönelik yaşanan sorunlar saha çalışması ile tespit edileceğinden bir durum çalışmasıdır. Aynı zamanda şehir tasarımı mühendislik tasarım süreçleri ile oluşturulan tasarım üretme çalışmasıdır.</a:t>
            </a:r>
          </a:p>
        </p:txBody>
      </p:sp>
      <p:sp>
        <p:nvSpPr>
          <p:cNvPr id="3" name="Dikdörtgen 2"/>
          <p:cNvSpPr/>
          <p:nvPr/>
        </p:nvSpPr>
        <p:spPr>
          <a:xfrm>
            <a:off x="4241022" y="793479"/>
            <a:ext cx="3258521" cy="523220"/>
          </a:xfrm>
          <a:prstGeom prst="rect">
            <a:avLst/>
          </a:prstGeom>
          <a:noFill/>
        </p:spPr>
        <p:txBody>
          <a:bodyPr wrap="none" lIns="91440" tIns="45720" rIns="91440" bIns="45720">
            <a:spAutoFit/>
          </a:bodyPr>
          <a:lstStyle/>
          <a:p>
            <a:pPr algn="ctr"/>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TEKNOLOJİ TASARIM</a:t>
            </a:r>
            <a:endParaRPr lang="tr-TR" sz="2800" b="1" dirty="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endParaRPr>
          </a:p>
        </p:txBody>
      </p:sp>
      <p:sp>
        <p:nvSpPr>
          <p:cNvPr id="4" name="Veri Yer Tutucusu 3"/>
          <p:cNvSpPr>
            <a:spLocks noGrp="1"/>
          </p:cNvSpPr>
          <p:nvPr>
            <p:ph type="dt" sz="half" idx="10"/>
          </p:nvPr>
        </p:nvSpPr>
        <p:spPr/>
        <p:txBody>
          <a:bodyPr/>
          <a:lstStyle/>
          <a:p>
            <a:fld id="{B6FD0B2E-A2D9-4EBF-9068-8D2F9246BE12}"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7</a:t>
            </a:fld>
            <a:endParaRPr lang="en-US" dirty="0"/>
          </a:p>
        </p:txBody>
      </p:sp>
      <p:grpSp>
        <p:nvGrpSpPr>
          <p:cNvPr id="6" name="Grup 5"/>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8"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152723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17917" y="2125805"/>
            <a:ext cx="9963509" cy="3416320"/>
          </a:xfrm>
          <a:prstGeom prst="rect">
            <a:avLst/>
          </a:prstGeom>
        </p:spPr>
        <p:txBody>
          <a:bodyPr wrap="square">
            <a:spAutoFit/>
          </a:bodyPr>
          <a:lstStyle/>
          <a:p>
            <a:pPr algn="ctr"/>
            <a:r>
              <a:rPr lang="tr-TR" b="1" dirty="0" smtClean="0">
                <a:solidFill>
                  <a:schemeClr val="accent6"/>
                </a:solidFill>
                <a:latin typeface="Calibri" panose="020F0502020204030204" pitchFamily="34" charset="0"/>
                <a:cs typeface="Calibri" panose="020F0502020204030204" pitchFamily="34" charset="0"/>
              </a:rPr>
              <a:t>PROJE ADI: EĞLENCELİ </a:t>
            </a:r>
            <a:r>
              <a:rPr lang="tr-TR" b="1" dirty="0">
                <a:solidFill>
                  <a:schemeClr val="accent6"/>
                </a:solidFill>
                <a:latin typeface="Calibri" panose="020F0502020204030204" pitchFamily="34" charset="0"/>
                <a:cs typeface="Calibri" panose="020F0502020204030204" pitchFamily="34" charset="0"/>
              </a:rPr>
              <a:t>MATEMATİK </a:t>
            </a:r>
            <a:endParaRPr lang="tr-TR" b="1" dirty="0" smtClean="0">
              <a:solidFill>
                <a:schemeClr val="accent6"/>
              </a:solidFill>
              <a:latin typeface="Calibri" panose="020F0502020204030204" pitchFamily="34" charset="0"/>
              <a:cs typeface="Calibri" panose="020F0502020204030204" pitchFamily="34" charset="0"/>
            </a:endParaRPr>
          </a:p>
          <a:p>
            <a:pPr algn="ctr"/>
            <a:endParaRPr lang="tr-TR" b="1" dirty="0">
              <a:solidFill>
                <a:schemeClr val="accent6"/>
              </a:solidFill>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AMAÇ: </a:t>
            </a:r>
            <a:r>
              <a:rPr lang="tr-TR" b="1" dirty="0">
                <a:latin typeface="Calibri" panose="020F0502020204030204" pitchFamily="34" charset="0"/>
                <a:cs typeface="Calibri" panose="020F0502020204030204" pitchFamily="34" charset="0"/>
              </a:rPr>
              <a:t>Bu proje ile matematiği somut ve eğlenceli hale getirerek, öğrencilerin matematik hikayeleri ve oyunlar ile bir matematik sorununa çözüm geliştirmeleri amaçlanmaktadır.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ÖZET: </a:t>
            </a:r>
            <a:r>
              <a:rPr lang="tr-TR" b="1" dirty="0">
                <a:latin typeface="Calibri" panose="020F0502020204030204" pitchFamily="34" charset="0"/>
                <a:cs typeface="Calibri" panose="020F0502020204030204" pitchFamily="34" charset="0"/>
              </a:rPr>
              <a:t>Matematiksel sorunları, </a:t>
            </a:r>
            <a:r>
              <a:rPr lang="tr-TR" b="1" dirty="0" err="1">
                <a:latin typeface="Calibri" panose="020F0502020204030204" pitchFamily="34" charset="0"/>
                <a:cs typeface="Calibri" panose="020F0502020204030204" pitchFamily="34" charset="0"/>
              </a:rPr>
              <a:t>hikayeleştirme</a:t>
            </a:r>
            <a:r>
              <a:rPr lang="tr-TR" b="1" dirty="0">
                <a:latin typeface="Calibri" panose="020F0502020204030204" pitchFamily="34" charset="0"/>
                <a:cs typeface="Calibri" panose="020F0502020204030204" pitchFamily="34" charset="0"/>
              </a:rPr>
              <a:t> ve oyunlar kurarak somutlaştıracak, yaşamsal sorunlara matematiksel cevaplar arayacaktır. Bu projede somut materyaller ve kodlama yaparak ürünler geliştirecektir.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ARAŞTIRMA YÖNTEMİ: </a:t>
            </a:r>
            <a:r>
              <a:rPr lang="tr-TR" b="1" dirty="0">
                <a:latin typeface="Calibri" panose="020F0502020204030204" pitchFamily="34" charset="0"/>
                <a:cs typeface="Calibri" panose="020F0502020204030204" pitchFamily="34" charset="0"/>
              </a:rPr>
              <a:t>Öğrenciler ele aldıkları matematiksel sorunları analiz ve sentez aşamalarını kullanarak çözümler üretecektir. Öğrenciler mühendislik tasarım süreçlerini kullanarak materyal geliştirecekleri tasarım üretme çalışmasıdır.</a:t>
            </a:r>
          </a:p>
        </p:txBody>
      </p:sp>
      <p:sp>
        <p:nvSpPr>
          <p:cNvPr id="3" name="Dikdörtgen 2"/>
          <p:cNvSpPr/>
          <p:nvPr/>
        </p:nvSpPr>
        <p:spPr>
          <a:xfrm>
            <a:off x="4887746" y="948755"/>
            <a:ext cx="2016835" cy="523220"/>
          </a:xfrm>
          <a:prstGeom prst="rect">
            <a:avLst/>
          </a:prstGeom>
          <a:noFill/>
        </p:spPr>
        <p:txBody>
          <a:bodyPr wrap="none" lIns="91440" tIns="45720" rIns="91440" bIns="45720">
            <a:spAutoFit/>
          </a:bodyPr>
          <a:lstStyle/>
          <a:p>
            <a:pPr algn="ctr"/>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MATEMATİK</a:t>
            </a:r>
            <a:endParaRPr lang="tr-TR" sz="2800" b="1" dirty="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endParaRPr>
          </a:p>
        </p:txBody>
      </p:sp>
      <p:sp>
        <p:nvSpPr>
          <p:cNvPr id="4" name="Veri Yer Tutucusu 3"/>
          <p:cNvSpPr>
            <a:spLocks noGrp="1"/>
          </p:cNvSpPr>
          <p:nvPr>
            <p:ph type="dt" sz="half" idx="10"/>
          </p:nvPr>
        </p:nvSpPr>
        <p:spPr/>
        <p:txBody>
          <a:bodyPr/>
          <a:lstStyle/>
          <a:p>
            <a:fld id="{56D63535-20EE-4BDE-8379-1A5D6827936B}"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415422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92046" y="2220218"/>
            <a:ext cx="9808234" cy="3416320"/>
          </a:xfrm>
          <a:prstGeom prst="rect">
            <a:avLst/>
          </a:prstGeom>
        </p:spPr>
        <p:txBody>
          <a:bodyPr wrap="square">
            <a:spAutoFit/>
          </a:bodyPr>
          <a:lstStyle/>
          <a:p>
            <a:pPr algn="ctr"/>
            <a:r>
              <a:rPr lang="tr-TR" b="1" dirty="0" smtClean="0">
                <a:solidFill>
                  <a:schemeClr val="accent6"/>
                </a:solidFill>
                <a:latin typeface="Calibri" panose="020F0502020204030204" pitchFamily="34" charset="0"/>
                <a:cs typeface="Calibri" panose="020F0502020204030204" pitchFamily="34" charset="0"/>
              </a:rPr>
              <a:t>PROJE ADI: AYNA </a:t>
            </a:r>
            <a:r>
              <a:rPr lang="tr-TR" b="1" dirty="0">
                <a:solidFill>
                  <a:schemeClr val="accent6"/>
                </a:solidFill>
                <a:latin typeface="Calibri" panose="020F0502020204030204" pitchFamily="34" charset="0"/>
                <a:cs typeface="Calibri" panose="020F0502020204030204" pitchFamily="34" charset="0"/>
              </a:rPr>
              <a:t>SİMETRİSİ VE MATEMATİK </a:t>
            </a:r>
            <a:endParaRPr lang="tr-TR" b="1" dirty="0" smtClean="0">
              <a:solidFill>
                <a:schemeClr val="accent6"/>
              </a:solidFill>
              <a:latin typeface="Calibri" panose="020F0502020204030204" pitchFamily="34" charset="0"/>
              <a:cs typeface="Calibri" panose="020F0502020204030204" pitchFamily="34" charset="0"/>
            </a:endParaRPr>
          </a:p>
          <a:p>
            <a:pPr algn="ctr"/>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AMAÇ: </a:t>
            </a:r>
            <a:r>
              <a:rPr lang="tr-TR" b="1" dirty="0">
                <a:latin typeface="Calibri" panose="020F0502020204030204" pitchFamily="34" charset="0"/>
                <a:cs typeface="Calibri" panose="020F0502020204030204" pitchFamily="34" charset="0"/>
              </a:rPr>
              <a:t>Bu projenin amacı aynaların simetri özelliği ile matematikteki </a:t>
            </a:r>
            <a:r>
              <a:rPr lang="tr-TR" b="1" dirty="0" err="1">
                <a:latin typeface="Calibri" panose="020F0502020204030204" pitchFamily="34" charset="0"/>
                <a:cs typeface="Calibri" panose="020F0502020204030204" pitchFamily="34" charset="0"/>
              </a:rPr>
              <a:t>geometrisel</a:t>
            </a:r>
            <a:r>
              <a:rPr lang="tr-TR" b="1" dirty="0">
                <a:latin typeface="Calibri" panose="020F0502020204030204" pitchFamily="34" charset="0"/>
                <a:cs typeface="Calibri" panose="020F0502020204030204" pitchFamily="34" charset="0"/>
              </a:rPr>
              <a:t> ilişkiyi bulmaktır.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ÖZET: </a:t>
            </a:r>
            <a:r>
              <a:rPr lang="tr-TR" b="1" dirty="0">
                <a:latin typeface="Calibri" panose="020F0502020204030204" pitchFamily="34" charset="0"/>
                <a:cs typeface="Calibri" panose="020F0502020204030204" pitchFamily="34" charset="0"/>
              </a:rPr>
              <a:t>Aynalar yardımıyla harflerin yatay, dikey hem yatay hem dikey simetri eksenlerinin olduğunu incelemek için materyal geliştirilecektir. Belli açılarda daire dilimlerinin sayısını daha kolay belirleyebilmek için ayna sistemleri oluşturulacaktır. Aynalardan geliştirilen materyalle, belli şekillerden örüntü oluşturarak sonsuzluk kavramının matematikteki karşılığı incelenecektir. </a:t>
            </a:r>
            <a:endParaRPr lang="tr-TR" b="1" dirty="0" smtClean="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a:p>
            <a:r>
              <a:rPr lang="tr-TR" b="1" dirty="0">
                <a:solidFill>
                  <a:schemeClr val="accent6"/>
                </a:solidFill>
                <a:latin typeface="Calibri" panose="020F0502020204030204" pitchFamily="34" charset="0"/>
                <a:cs typeface="Calibri" panose="020F0502020204030204" pitchFamily="34" charset="0"/>
              </a:rPr>
              <a:t>ARAŞTIRMA YÖNTEMİ:  </a:t>
            </a:r>
            <a:r>
              <a:rPr lang="tr-TR" b="1" dirty="0">
                <a:latin typeface="Calibri" panose="020F0502020204030204" pitchFamily="34" charset="0"/>
                <a:cs typeface="Calibri" panose="020F0502020204030204" pitchFamily="34" charset="0"/>
              </a:rPr>
              <a:t>Bu projede, gözleme dayalı deneysel bir çalışma </a:t>
            </a:r>
            <a:r>
              <a:rPr lang="tr-TR" b="1" dirty="0" smtClean="0">
                <a:latin typeface="Calibri" panose="020F0502020204030204" pitchFamily="34" charset="0"/>
                <a:cs typeface="Calibri" panose="020F0502020204030204" pitchFamily="34" charset="0"/>
              </a:rPr>
              <a:t>yapılarak matematiksel model oluşturulacaktır. </a:t>
            </a:r>
            <a:r>
              <a:rPr lang="tr-TR" b="1" dirty="0">
                <a:latin typeface="Calibri" panose="020F0502020204030204" pitchFamily="34" charset="0"/>
                <a:cs typeface="Calibri" panose="020F0502020204030204" pitchFamily="34" charset="0"/>
              </a:rPr>
              <a:t>Öğrenciler mühendislik tasarım süreçlerini kullanarak materyal ve matematiksel bir anlayış geliştireceklerdir.</a:t>
            </a:r>
          </a:p>
        </p:txBody>
      </p:sp>
      <p:sp>
        <p:nvSpPr>
          <p:cNvPr id="3" name="Dikdörtgen 2"/>
          <p:cNvSpPr/>
          <p:nvPr/>
        </p:nvSpPr>
        <p:spPr>
          <a:xfrm>
            <a:off x="4887746" y="948755"/>
            <a:ext cx="2016835" cy="523220"/>
          </a:xfrm>
          <a:prstGeom prst="rect">
            <a:avLst/>
          </a:prstGeom>
          <a:noFill/>
        </p:spPr>
        <p:txBody>
          <a:bodyPr wrap="none" lIns="91440" tIns="45720" rIns="91440" bIns="45720">
            <a:spAutoFit/>
          </a:bodyPr>
          <a:lstStyle/>
          <a:p>
            <a:pPr algn="ctr"/>
            <a:r>
              <a:rPr lang="tr-TR" sz="2800" b="1" dirty="0" smtClean="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rPr>
              <a:t>MATEMATİK</a:t>
            </a:r>
            <a:endParaRPr lang="tr-TR" sz="2800" b="1" dirty="0">
              <a:ln w="9525">
                <a:noFill/>
                <a:prstDash val="solid"/>
              </a:ln>
              <a:solidFill>
                <a:schemeClr val="accent6"/>
              </a:solidFill>
              <a:effectLst>
                <a:outerShdw blurRad="12700" dist="38100" dir="2700000" algn="tl" rotWithShape="0">
                  <a:schemeClr val="accent5">
                    <a:lumMod val="60000"/>
                    <a:lumOff val="40000"/>
                  </a:schemeClr>
                </a:outerShdw>
              </a:effectLst>
              <a:latin typeface="Calibri" panose="020F0502020204030204" pitchFamily="34" charset="0"/>
              <a:cs typeface="Calibri" panose="020F0502020204030204" pitchFamily="34" charset="0"/>
            </a:endParaRPr>
          </a:p>
        </p:txBody>
      </p:sp>
      <p:sp>
        <p:nvSpPr>
          <p:cNvPr id="4" name="Veri Yer Tutucusu 3"/>
          <p:cNvSpPr>
            <a:spLocks noGrp="1"/>
          </p:cNvSpPr>
          <p:nvPr>
            <p:ph type="dt" sz="half" idx="10"/>
          </p:nvPr>
        </p:nvSpPr>
        <p:spPr/>
        <p:txBody>
          <a:bodyPr/>
          <a:lstStyle/>
          <a:p>
            <a:fld id="{8009EB38-95B2-4C5E-9C89-D9056485E4FC}" type="datetime1">
              <a:rPr lang="en-US" smtClean="0"/>
              <a:t>10/19/2017</a:t>
            </a:fld>
            <a:endParaRPr lang="en-US"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9</a:t>
            </a:fld>
            <a:endParaRPr lang="en-US" dirty="0"/>
          </a:p>
        </p:txBody>
      </p:sp>
      <p:grpSp>
        <p:nvGrpSpPr>
          <p:cNvPr id="6" name="Grup 5"/>
          <p:cNvGrpSpPr/>
          <p:nvPr/>
        </p:nvGrpSpPr>
        <p:grpSpPr>
          <a:xfrm>
            <a:off x="355122" y="215663"/>
            <a:ext cx="1119996" cy="1008289"/>
            <a:chOff x="8065698" y="558304"/>
            <a:chExt cx="1854679" cy="1732401"/>
          </a:xfrm>
        </p:grpSpPr>
        <p:sp>
          <p:nvSpPr>
            <p:cNvPr id="7" name="Dikdörtgen 6"/>
            <p:cNvSpPr/>
            <p:nvPr/>
          </p:nvSpPr>
          <p:spPr>
            <a:xfrm>
              <a:off x="8065698" y="574048"/>
              <a:ext cx="1854679" cy="1716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8" name="Picture 2" descr="http://www.tubitak.gov.tr/sites/default/files/4006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698" y="558304"/>
              <a:ext cx="1711827" cy="16826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136726816"/>
      </p:ext>
    </p:extLst>
  </p:cSld>
  <p:clrMapOvr>
    <a:masterClrMapping/>
  </p:clrMapOvr>
</p:sld>
</file>

<file path=ppt/theme/theme1.xml><?xml version="1.0" encoding="utf-8"?>
<a:theme xmlns:a="http://schemas.openxmlformats.org/drawingml/2006/main" name="Derinlik">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Derinlik</Template>
  <TotalTime>75</TotalTime>
  <Words>1937</Words>
  <Application>Microsoft Office PowerPoint</Application>
  <PresentationFormat>Geniş ekran</PresentationFormat>
  <Paragraphs>221</Paragraphs>
  <Slides>23</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Calibri</vt:lpstr>
      <vt:lpstr>Corbel</vt:lpstr>
      <vt:lpstr>Derinlik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dilek YILDIRIM</dc:creator>
  <cp:lastModifiedBy>dilek YILDIRIM</cp:lastModifiedBy>
  <cp:revision>8</cp:revision>
  <dcterms:created xsi:type="dcterms:W3CDTF">2017-10-19T18:20:46Z</dcterms:created>
  <dcterms:modified xsi:type="dcterms:W3CDTF">2017-10-19T19:35:54Z</dcterms:modified>
</cp:coreProperties>
</file>